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6" r:id="rId1"/>
  </p:sldMasterIdLst>
  <p:notesMasterIdLst>
    <p:notesMasterId r:id="rId14"/>
  </p:notesMasterIdLst>
  <p:handoutMasterIdLst>
    <p:handoutMasterId r:id="rId15"/>
  </p:handoutMasterIdLst>
  <p:sldIdLst>
    <p:sldId id="261" r:id="rId2"/>
    <p:sldId id="262" r:id="rId3"/>
    <p:sldId id="263" r:id="rId4"/>
    <p:sldId id="264" r:id="rId5"/>
    <p:sldId id="265" r:id="rId6"/>
    <p:sldId id="266" r:id="rId7"/>
    <p:sldId id="270" r:id="rId8"/>
    <p:sldId id="267" r:id="rId9"/>
    <p:sldId id="268" r:id="rId10"/>
    <p:sldId id="269" r:id="rId11"/>
    <p:sldId id="271" r:id="rId12"/>
    <p:sldId id="260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99" autoAdjust="0"/>
    <p:restoredTop sz="96370" autoAdjust="0"/>
  </p:normalViewPr>
  <p:slideViewPr>
    <p:cSldViewPr>
      <p:cViewPr>
        <p:scale>
          <a:sx n="130" d="100"/>
          <a:sy n="130" d="100"/>
        </p:scale>
        <p:origin x="1104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2/18/2019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2/18/2019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D3559915-3E57-4598-8808-6D355B8740ED}" type="slidenum">
              <a:rPr lang="en-US" altLang="en-US"/>
              <a:pPr/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893530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D49A1D13-2C35-4461-A3DB-8BDA1669C18B}" type="slidenum">
              <a:rPr lang="en-US" altLang="en-US"/>
              <a:pPr/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72016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1AC1CE7D-D46B-495F-B21C-24A638B64202}" type="slidenum">
              <a:rPr lang="en-US" altLang="en-US"/>
              <a:pPr/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836405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1F0F5FEC-7042-4BCB-83C3-1DE9596EFFA5}" type="slidenum">
              <a:rPr lang="en-US" altLang="en-US"/>
              <a:pPr/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785108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9095684A-EBC1-4887-BF91-54B63FA24B24}" type="slidenum">
              <a:rPr lang="en-US" altLang="en-US"/>
              <a:pPr/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422487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DD1B77C8-BC89-4EB9-9FCE-554E4F982702}" type="slidenum">
              <a:rPr lang="en-US" altLang="en-US"/>
              <a:pPr/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293729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89BD9572-93A3-48CC-B481-CDD48E54FEF1}" type="slidenum">
              <a:rPr lang="en-US" altLang="en-US"/>
              <a:pPr/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071634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BDE86AC9-AC2E-4844-8219-8083822C1031}" type="slidenum">
              <a:rPr lang="en-US" altLang="en-US"/>
              <a:pPr/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18510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2869006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yriad Pro"/>
              </a:rPr>
              <a:t>Activity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DE749B-ABEB-48F3-9D2B-5E513D8652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05920" y="2574545"/>
            <a:ext cx="3532160" cy="1920240"/>
          </a:xfrm>
          <a:prstGeom prst="rect">
            <a:avLst/>
          </a:prstGeom>
        </p:spPr>
      </p:pic>
      <p:pic>
        <p:nvPicPr>
          <p:cNvPr id="8" name="Picture 7" descr="bottom graphic.png">
            <a:extLst>
              <a:ext uri="{FF2B5EF4-FFF2-40B4-BE49-F238E27FC236}">
                <a16:creationId xmlns:a16="http://schemas.microsoft.com/office/drawing/2014/main" id="{7FA1B561-FD09-4177-BEFF-5AE0DBC8A7D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514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11007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9" t="67295"/>
          <a:stretch/>
        </p:blipFill>
        <p:spPr>
          <a:xfrm>
            <a:off x="4800599" y="4648199"/>
            <a:ext cx="4354443" cy="2242929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925" y="1302039"/>
            <a:ext cx="846015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yriad Pro"/>
              </a:rPr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29296708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6481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0535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3643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6909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4928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7991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4157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1075148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4062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924" y="100269"/>
            <a:ext cx="7932614" cy="84461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3697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5766930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34906397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8389692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00970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99122527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26514654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3597409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22838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99523825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24316250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12303201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8651619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7467925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26018111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9317468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265633016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2950693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13773493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7140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oice blocks-0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6248400" y="4267200"/>
            <a:ext cx="2895600" cy="25908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4447626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46187058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08261527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2209800"/>
            <a:ext cx="8460150" cy="401320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</p:spTree>
    <p:extLst>
      <p:ext uri="{BB962C8B-B14F-4D97-AF65-F5344CB8AC3E}">
        <p14:creationId xmlns:p14="http://schemas.microsoft.com/office/powerpoint/2010/main" val="2095433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oice blocks-02.png">
            <a:extLst>
              <a:ext uri="{FF2B5EF4-FFF2-40B4-BE49-F238E27FC236}">
                <a16:creationId xmlns:a16="http://schemas.microsoft.com/office/drawing/2014/main" id="{8DA6CE66-0146-4689-BC9F-F562334963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6248400" y="4267200"/>
            <a:ext cx="2895600" cy="25908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2209800"/>
            <a:ext cx="8460150" cy="401320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40315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F28B54-DCF8-48E1-A25A-E747ACAB1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92636" y="4724693"/>
            <a:ext cx="2409439" cy="1498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551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F28B54-DCF8-48E1-A25A-E747ACAB1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28024" y="2574545"/>
            <a:ext cx="3087952" cy="192024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yriad Pro"/>
              </a:rPr>
              <a:t>Activity</a:t>
            </a:r>
          </a:p>
        </p:txBody>
      </p:sp>
      <p:pic>
        <p:nvPicPr>
          <p:cNvPr id="12" name="Picture 11" descr="bottom graphic.png">
            <a:extLst>
              <a:ext uri="{FF2B5EF4-FFF2-40B4-BE49-F238E27FC236}">
                <a16:creationId xmlns:a16="http://schemas.microsoft.com/office/drawing/2014/main" id="{C4E4A9A1-6CA7-4F15-AE41-4322B294710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360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9C42393-43EC-43C0-933C-6729D4D703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43626" y="4723384"/>
            <a:ext cx="2758449" cy="149961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87258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0584" y="64454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2019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51027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  <p:sldLayoutId id="2147483832" r:id="rId16"/>
    <p:sldLayoutId id="2147483833" r:id="rId17"/>
    <p:sldLayoutId id="2147483834" r:id="rId18"/>
    <p:sldLayoutId id="2147483835" r:id="rId19"/>
    <p:sldLayoutId id="2147483836" r:id="rId20"/>
    <p:sldLayoutId id="2147483837" r:id="rId21"/>
    <p:sldLayoutId id="2147483838" r:id="rId22"/>
    <p:sldLayoutId id="2147483839" r:id="rId23"/>
    <p:sldLayoutId id="2147483840" r:id="rId24"/>
    <p:sldLayoutId id="2147483841" r:id="rId25"/>
    <p:sldLayoutId id="2147483842" r:id="rId26"/>
    <p:sldLayoutId id="2147483843" r:id="rId27"/>
    <p:sldLayoutId id="2147483844" r:id="rId28"/>
    <p:sldLayoutId id="2147483845" r:id="rId29"/>
    <p:sldLayoutId id="2147483846" r:id="rId30"/>
    <p:sldLayoutId id="2147483847" r:id="rId31"/>
    <p:sldLayoutId id="2147483848" r:id="rId32"/>
    <p:sldLayoutId id="2147483849" r:id="rId33"/>
    <p:sldLayoutId id="2147483850" r:id="rId34"/>
    <p:sldLayoutId id="2147483851" r:id="rId35"/>
    <p:sldLayoutId id="2147483852" r:id="rId36"/>
    <p:sldLayoutId id="2147483853" r:id="rId37"/>
    <p:sldLayoutId id="2147483854" r:id="rId38"/>
    <p:sldLayoutId id="2147483855" r:id="rId39"/>
    <p:sldLayoutId id="2147483856" r:id="rId40"/>
    <p:sldLayoutId id="2147483857" r:id="rId41"/>
    <p:sldLayoutId id="2147483799" r:id="rId42"/>
    <p:sldLayoutId id="2147483800" r:id="rId43"/>
    <p:sldLayoutId id="2147483801" r:id="rId44"/>
    <p:sldLayoutId id="2147483802" r:id="rId45"/>
    <p:sldLayoutId id="2147483804" r:id="rId4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and Modify a New Table</a:t>
            </a:r>
          </a:p>
          <a:p>
            <a:r>
              <a:rPr lang="en-US" dirty="0"/>
              <a:t>Format a Table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Tables</a:t>
            </a:r>
          </a:p>
        </p:txBody>
      </p:sp>
    </p:spTree>
    <p:extLst>
      <p:ext uri="{BB962C8B-B14F-4D97-AF65-F5344CB8AC3E}">
        <p14:creationId xmlns:p14="http://schemas.microsoft.com/office/powerpoint/2010/main" val="3569839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Link Files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10</a:t>
            </a:fld>
            <a:endParaRPr lang="en-US" dirty="0"/>
          </a:p>
        </p:txBody>
      </p:sp>
      <p:pic>
        <p:nvPicPr>
          <p:cNvPr id="10243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895600" y="1447800"/>
            <a:ext cx="2154424" cy="467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ounded Rectangle 4"/>
          <p:cNvSpPr>
            <a:spLocks noChangeArrowheads="1"/>
          </p:cNvSpPr>
          <p:nvPr/>
        </p:nvSpPr>
        <p:spPr bwMode="auto">
          <a:xfrm>
            <a:off x="5181600" y="3579145"/>
            <a:ext cx="1600200" cy="41116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BEBEB"/>
              </a:gs>
              <a:gs pos="100000">
                <a:schemeClr val="bg1"/>
              </a:gs>
            </a:gsLst>
            <a:lin ang="2700000" scaled="1"/>
          </a:gradFill>
          <a:ln>
            <a:noFill/>
          </a:ln>
          <a:effectLst>
            <a:outerShdw blurRad="38100" dist="25401" dir="2700000" sx="99001" sy="99001" algn="tl" rotWithShape="0">
              <a:srgbClr val="808080">
                <a:alpha val="75000"/>
              </a:srgbClr>
            </a:outerShdw>
          </a:effectLst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100" b="1" dirty="0">
                <a:latin typeface="+mn-lt"/>
                <a:ea typeface="+mn-ea"/>
              </a:rPr>
              <a:t>Links Panel</a:t>
            </a:r>
          </a:p>
        </p:txBody>
      </p:sp>
    </p:spTree>
    <p:extLst>
      <p:ext uri="{BB962C8B-B14F-4D97-AF65-F5344CB8AC3E}">
        <p14:creationId xmlns:p14="http://schemas.microsoft.com/office/powerpoint/2010/main" val="7451303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8AB905-22C7-476D-9BC5-8F16B622D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11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DC4D19-83C8-4E11-AA9B-CBB4562E76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Formatting a Table</a:t>
            </a:r>
          </a:p>
        </p:txBody>
      </p:sp>
    </p:spTree>
    <p:extLst>
      <p:ext uri="{BB962C8B-B14F-4D97-AF65-F5344CB8AC3E}">
        <p14:creationId xmlns:p14="http://schemas.microsoft.com/office/powerpoint/2010/main" val="833532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Tables are an extremely useful layout tool. Can you come up with some other ways in which creating a table in your document would solve a layout problem?</a:t>
            </a:r>
          </a:p>
          <a:p>
            <a:r>
              <a:rPr lang="en-US" dirty="0"/>
              <a:t>What modification options do you think will be best to use to improve your table layouts?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534458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Tables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</a:t>
            </a:fld>
            <a:endParaRPr lang="en-US" dirty="0"/>
          </a:p>
        </p:txBody>
      </p:sp>
      <p:pic>
        <p:nvPicPr>
          <p:cNvPr id="3075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85800" y="1886082"/>
            <a:ext cx="7747000" cy="3618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905774" y="1424790"/>
            <a:ext cx="0" cy="533400"/>
          </a:xfrm>
          <a:prstGeom prst="line">
            <a:avLst/>
          </a:prstGeom>
          <a:ln w="190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905774" y="5032759"/>
            <a:ext cx="0" cy="533400"/>
          </a:xfrm>
          <a:prstGeom prst="line">
            <a:avLst/>
          </a:prstGeom>
          <a:ln w="190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94298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Table Creation Options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</a:t>
            </a:fld>
            <a:endParaRPr lang="en-US" dirty="0"/>
          </a:p>
        </p:txBody>
      </p:sp>
      <p:graphicFrame>
        <p:nvGraphicFramePr>
          <p:cNvPr id="5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3200986"/>
              </p:ext>
            </p:extLst>
          </p:nvPr>
        </p:nvGraphicFramePr>
        <p:xfrm>
          <a:off x="1035538" y="2704575"/>
          <a:ext cx="7239000" cy="1981200"/>
        </p:xfrm>
        <a:graphic>
          <a:graphicData uri="http://schemas.openxmlformats.org/drawingml/2006/table">
            <a:tbl>
              <a:tblPr/>
              <a:tblGrid>
                <a:gridCol w="2247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91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Option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Insert Table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Creates a table from scratch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Convert Text to Table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Converts text in a document to a table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0464217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Convert Table to Text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Converts a table in a document to text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Place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Imports tables from another application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4194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Table Options Dialog Box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</a:t>
            </a:fld>
            <a:endParaRPr lang="en-US" dirty="0"/>
          </a:p>
        </p:txBody>
      </p:sp>
      <p:pic>
        <p:nvPicPr>
          <p:cNvPr id="5123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011590" y="1447800"/>
            <a:ext cx="5120821" cy="474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8491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Table Structure Modification Options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Include more information</a:t>
            </a:r>
          </a:p>
          <a:p>
            <a:r>
              <a:rPr lang="en-US" dirty="0"/>
              <a:t>Delete unnecessary information</a:t>
            </a:r>
          </a:p>
          <a:p>
            <a:r>
              <a:rPr lang="en-US" dirty="0"/>
              <a:t>Delete and insert rows or columns</a:t>
            </a:r>
          </a:p>
          <a:p>
            <a:r>
              <a:rPr lang="en-US" dirty="0"/>
              <a:t>Merge or split cells</a:t>
            </a:r>
          </a:p>
          <a:p>
            <a:r>
              <a:rPr lang="en-US" dirty="0"/>
              <a:t>Table menu</a:t>
            </a:r>
          </a:p>
          <a:p>
            <a:r>
              <a:rPr lang="en-US" dirty="0"/>
              <a:t>Table panel</a:t>
            </a:r>
          </a:p>
          <a:p>
            <a:r>
              <a:rPr lang="en-US" dirty="0"/>
              <a:t>Table panel options menu</a:t>
            </a:r>
          </a:p>
          <a:p>
            <a:r>
              <a:rPr lang="en-US" dirty="0"/>
              <a:t>Modify row height, column width</a:t>
            </a:r>
          </a:p>
          <a:p>
            <a:r>
              <a:rPr lang="en-US" dirty="0"/>
              <a:t>Align and rotate text inside cells</a:t>
            </a:r>
          </a:p>
          <a:p>
            <a:r>
              <a:rPr lang="en-US" dirty="0"/>
              <a:t>Set cell inset spacing</a:t>
            </a:r>
          </a:p>
        </p:txBody>
      </p:sp>
    </p:spTree>
    <p:extLst>
      <p:ext uri="{BB962C8B-B14F-4D97-AF65-F5344CB8AC3E}">
        <p14:creationId xmlns:p14="http://schemas.microsoft.com/office/powerpoint/2010/main" val="32193699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Table Panel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6</a:t>
            </a:fld>
            <a:endParaRPr lang="en-US" dirty="0"/>
          </a:p>
        </p:txBody>
      </p:sp>
      <p:sp>
        <p:nvSpPr>
          <p:cNvPr id="7171" name="Rectangle 3"/>
          <p:cNvSpPr txBox="1">
            <a:spLocks noChangeArrowheads="1"/>
          </p:cNvSpPr>
          <p:nvPr/>
        </p:nvSpPr>
        <p:spPr bwMode="auto">
          <a:xfrm>
            <a:off x="457200" y="1143000"/>
            <a:ext cx="8202613" cy="343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>
              <a:spcBef>
                <a:spcPct val="20000"/>
              </a:spcBef>
              <a:buClr>
                <a:srgbClr val="FF9900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FF9900"/>
              </a:buClr>
              <a:buChar char="–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FF9900"/>
              </a:buClr>
              <a:buChar char="•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FF9900"/>
              </a:buClr>
              <a:buChar char="–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buClr>
                <a:srgbClr val="009DDC"/>
              </a:buClr>
              <a:buFont typeface="Wingdings" pitchFamily="2" charset="2"/>
              <a:buChar char="§"/>
            </a:pPr>
            <a:endParaRPr lang="en-US" altLang="en-US" sz="1600" b="1" dirty="0"/>
          </a:p>
        </p:txBody>
      </p:sp>
      <p:pic>
        <p:nvPicPr>
          <p:cNvPr id="717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946586" y="2218326"/>
            <a:ext cx="3250829" cy="2941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031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8AB905-22C7-476D-9BC5-8F16B622D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7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DC4D19-83C8-4E11-AA9B-CBB4562E76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Creating and Modifying a New Table</a:t>
            </a:r>
          </a:p>
        </p:txBody>
      </p:sp>
    </p:spTree>
    <p:extLst>
      <p:ext uri="{BB962C8B-B14F-4D97-AF65-F5344CB8AC3E}">
        <p14:creationId xmlns:p14="http://schemas.microsoft.com/office/powerpoint/2010/main" val="3841459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Cell Options Dialog Box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8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222BFA-AEF0-4029-BEF3-4DA54FD427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3030" y="1524000"/>
            <a:ext cx="5017941" cy="4726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5697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Table Styles and Cell Styles Panels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9</a:t>
            </a:fld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300610" y="2362200"/>
            <a:ext cx="6542780" cy="2877236"/>
            <a:chOff x="1163116" y="2517920"/>
            <a:chExt cx="6542780" cy="2877236"/>
          </a:xfrm>
        </p:grpSpPr>
        <p:pic>
          <p:nvPicPr>
            <p:cNvPr id="9219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1163116" y="2517920"/>
              <a:ext cx="3061221" cy="2362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0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 bwMode="auto">
            <a:xfrm>
              <a:off x="4628980" y="2517920"/>
              <a:ext cx="3076916" cy="2362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1862138" y="4983993"/>
              <a:ext cx="1600200" cy="411163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>
              <a:outerShdw blurRad="38100" dist="25401" dir="2700000" sx="99001" sy="99001" algn="tl" rotWithShape="0">
                <a:srgbClr val="808080">
                  <a:alpha val="75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r>
                <a:rPr lang="en-US" sz="1100" b="1" dirty="0">
                  <a:latin typeface="+mn-lt"/>
                  <a:ea typeface="+mn-ea"/>
                </a:rPr>
                <a:t>Table Styles Panel</a:t>
              </a:r>
            </a:p>
          </p:txBody>
        </p:sp>
        <p:sp>
          <p:nvSpPr>
            <p:cNvPr id="7" name="Rounded Rectangle 6"/>
            <p:cNvSpPr>
              <a:spLocks noChangeArrowheads="1"/>
            </p:cNvSpPr>
            <p:nvPr/>
          </p:nvSpPr>
          <p:spPr bwMode="auto">
            <a:xfrm>
              <a:off x="5367338" y="4983993"/>
              <a:ext cx="1600200" cy="411163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>
              <a:outerShdw blurRad="38100" dist="25401" dir="2700000" sx="99001" sy="99001" algn="tl" rotWithShape="0">
                <a:srgbClr val="808080">
                  <a:alpha val="75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r>
                <a:rPr lang="en-US" sz="1100" b="1" dirty="0">
                  <a:latin typeface="+mn-lt"/>
                  <a:ea typeface="+mn-ea"/>
                </a:rPr>
                <a:t>Cell Styles Panel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17184610"/>
      </p:ext>
    </p:extLst>
  </p:cSld>
  <p:clrMapOvr>
    <a:masterClrMapping/>
  </p:clrMapOvr>
</p:sld>
</file>

<file path=ppt/theme/theme1.xml><?xml version="1.0" encoding="utf-8"?>
<a:theme xmlns:a="http://schemas.openxmlformats.org/drawingml/2006/main" name="1_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76BD36C8-305F-4882-A7F2-4FEC1771BF9B}" vid="{8C8C92D2-93BC-4A65-94B1-661E8020A0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</TotalTime>
  <Words>204</Words>
  <Application>Microsoft Office PowerPoint</Application>
  <PresentationFormat>On-screen Show (4:3)</PresentationFormat>
  <Paragraphs>59</Paragraphs>
  <Slides>12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Myriad Pro</vt:lpstr>
      <vt:lpstr>Wingdings</vt:lpstr>
      <vt:lpstr>1_LO Choice</vt:lpstr>
      <vt:lpstr>Building Tables</vt:lpstr>
      <vt:lpstr>Tables</vt:lpstr>
      <vt:lpstr>Table Creation Options</vt:lpstr>
      <vt:lpstr>The Table Options Dialog Box</vt:lpstr>
      <vt:lpstr>Table Structure Modification Options</vt:lpstr>
      <vt:lpstr>The Table Panel</vt:lpstr>
      <vt:lpstr>PowerPoint Presentation</vt:lpstr>
      <vt:lpstr>Cell Options Dialog Box</vt:lpstr>
      <vt:lpstr>Table Styles and Cell Styles Panels</vt:lpstr>
      <vt:lpstr>Link Files</vt:lpstr>
      <vt:lpstr>PowerPoint Presentation</vt:lpstr>
      <vt:lpstr>Reflective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Laurie Perry</dc:creator>
  <cp:lastModifiedBy>Peter Bauer</cp:lastModifiedBy>
  <cp:revision>18</cp:revision>
  <dcterms:created xsi:type="dcterms:W3CDTF">2016-08-03T19:19:13Z</dcterms:created>
  <dcterms:modified xsi:type="dcterms:W3CDTF">2019-02-18T19:47:35Z</dcterms:modified>
</cp:coreProperties>
</file>