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33"/>
  </p:notesMasterIdLst>
  <p:handoutMasterIdLst>
    <p:handoutMasterId r:id="rId34"/>
  </p:handout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90" r:id="rId9"/>
    <p:sldId id="285" r:id="rId10"/>
    <p:sldId id="268" r:id="rId11"/>
    <p:sldId id="269" r:id="rId12"/>
    <p:sldId id="270" r:id="rId13"/>
    <p:sldId id="286" r:id="rId14"/>
    <p:sldId id="271" r:id="rId15"/>
    <p:sldId id="272" r:id="rId16"/>
    <p:sldId id="273" r:id="rId17"/>
    <p:sldId id="287" r:id="rId18"/>
    <p:sldId id="274" r:id="rId19"/>
    <p:sldId id="275" r:id="rId20"/>
    <p:sldId id="276" r:id="rId21"/>
    <p:sldId id="277" r:id="rId22"/>
    <p:sldId id="288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9" r:id="rId31"/>
    <p:sldId id="260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94" autoAdjust="0"/>
    <p:restoredTop sz="96370" autoAdjust="0"/>
  </p:normalViewPr>
  <p:slideViewPr>
    <p:cSldViewPr>
      <p:cViewPr>
        <p:scale>
          <a:sx n="130" d="100"/>
          <a:sy n="130" d="100"/>
        </p:scale>
        <p:origin x="131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2/18/2019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82AA0F95-86BC-4D99-A37D-4B6DB39FB6AC}" type="slidenum">
              <a:rPr lang="en-US" altLang="en-US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859892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E830B72-813E-4EDF-A05D-CF8942408E07}" type="slidenum">
              <a:rPr lang="en-US" altLang="en-US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7678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E2A5F32-3BB5-4D7D-A3C4-A6782C9CF134}" type="slidenum">
              <a:rPr lang="en-US" altLang="en-US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450308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F4CE4751-0DA1-4CD9-A712-82EDAD463493}" type="slidenum">
              <a:rPr lang="en-US" altLang="en-US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098841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C6A40AD-F0F4-4FFA-ACD6-B3B6C8FEA43E}" type="slidenum">
              <a:rPr lang="en-US" altLang="en-US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975113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3EE52BB3-8327-49AD-B5C6-A8F249F30D36}" type="slidenum">
              <a:rPr lang="en-US" altLang="en-US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128615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E17304FA-684D-411D-BF69-163E13B480FE}" type="slidenum">
              <a:rPr lang="en-US" altLang="en-US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027082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BCA8AD4-8437-46E0-BB45-C366E894D76C}" type="slidenum">
              <a:rPr lang="en-US" altLang="en-US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585930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1F2DC97-D963-489A-905C-A3E46C4F87A2}" type="slidenum">
              <a:rPr lang="en-US" altLang="en-US"/>
              <a:pPr/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87048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60A18C86-27B8-44CC-9774-2F506EA0F311}" type="slidenum">
              <a:rPr lang="en-US" altLang="en-US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584699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FFE88AB1-7140-40FC-A4B9-86049FFF1048}" type="slidenum">
              <a:rPr lang="en-US" altLang="en-US"/>
              <a:pPr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0297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A21802B9-3698-4D4A-A934-B9A15085952E}" type="slidenum">
              <a:rPr lang="en-US" altLang="en-US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427457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0B4CBAB-79B7-4B8F-A096-687B480BE5C5}" type="slidenum">
              <a:rPr lang="en-US" altLang="en-US"/>
              <a:pPr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7173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2184E58-688E-4C0F-AA8F-98FFC7D94CD3}" type="slidenum">
              <a:rPr lang="en-US" altLang="en-US"/>
              <a:pPr/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276108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941996D-4277-4018-9708-CAEEB42D52DA}" type="slidenum">
              <a:rPr lang="en-US" altLang="en-US"/>
              <a:pPr/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04256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E657764-50AB-44E0-8B64-6F08275356E5}" type="slidenum">
              <a:rPr lang="en-US" altLang="en-US"/>
              <a:pPr/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348415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09D3349-362D-46B2-B469-21A6E6D727A6}" type="slidenum">
              <a:rPr lang="en-US" altLang="en-US"/>
              <a:pPr/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1363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0A70F89-3581-43CD-9E6F-9FC2E40F44C1}" type="slidenum">
              <a:rPr lang="en-US" altLang="en-US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305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13709B7-4FCC-4C1D-8EEE-CE4F2AC4E723}" type="slidenum">
              <a:rPr lang="en-US" altLang="en-US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32490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A4BE224-B1E7-445A-BC86-0325B53DC2C4}" type="slidenum">
              <a:rPr lang="en-US" altLang="en-US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27917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02AA24D-87E8-4D7B-A536-178C75B36FAC}" type="slidenum">
              <a:rPr lang="en-US" altLang="en-US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2495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02AA24D-87E8-4D7B-A536-178C75B36FAC}" type="slidenum">
              <a:rPr lang="en-US" altLang="en-US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50999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2478E88-46F1-4AB7-8143-496C7B3BA8A9}" type="slidenum">
              <a:rPr lang="en-US" altLang="en-US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42017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A97685DA-6AFA-4A95-82EA-3D70659BE9AC}" type="slidenum">
              <a:rPr lang="en-US" altLang="en-US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40825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747966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925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608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451921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599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8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779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000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715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0940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795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7814464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9800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8494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3978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7314052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5164805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713499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615322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539623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238194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1007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8272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711610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9345202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3678519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1102219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21579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829047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41995659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oice blocks-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20089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395110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8DA6CE66-0146-4689-BC9F-F56233496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0860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2636" y="4724693"/>
            <a:ext cx="2409439" cy="14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42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039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C42393-43EC-43C0-933C-6729D4D70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3626" y="4723384"/>
            <a:ext cx="2758449" cy="14996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82318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6621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843" r:id="rId27"/>
    <p:sldLayoutId id="2147483844" r:id="rId28"/>
    <p:sldLayoutId id="2147483845" r:id="rId29"/>
    <p:sldLayoutId id="2147483846" r:id="rId30"/>
    <p:sldLayoutId id="2147483847" r:id="rId31"/>
    <p:sldLayoutId id="2147483848" r:id="rId32"/>
    <p:sldLayoutId id="2147483849" r:id="rId33"/>
    <p:sldLayoutId id="2147483850" r:id="rId34"/>
    <p:sldLayoutId id="2147483851" r:id="rId35"/>
    <p:sldLayoutId id="2147483852" r:id="rId36"/>
    <p:sldLayoutId id="2147483799" r:id="rId37"/>
    <p:sldLayoutId id="2147483800" r:id="rId38"/>
    <p:sldLayoutId id="2147483801" r:id="rId39"/>
    <p:sldLayoutId id="2147483802" r:id="rId40"/>
    <p:sldLayoutId id="2147483804" r:id="rId4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Arrange and Align Objects</a:t>
            </a:r>
          </a:p>
          <a:p>
            <a:r>
              <a:rPr lang="en-US" dirty="0"/>
              <a:t>Apply Layers</a:t>
            </a:r>
          </a:p>
          <a:p>
            <a:r>
              <a:rPr lang="en-US" dirty="0"/>
              <a:t>Transform and Manipulate Objects</a:t>
            </a:r>
          </a:p>
          <a:p>
            <a:r>
              <a:rPr lang="en-US" dirty="0"/>
              <a:t>Thread Text Frames</a:t>
            </a:r>
          </a:p>
          <a:p>
            <a:r>
              <a:rPr lang="en-US" dirty="0"/>
              <a:t>Edit Text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Page Elements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Layers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Transparent elements of a document that are stacked upon one another.</a:t>
            </a:r>
          </a:p>
          <a:p>
            <a:r>
              <a:rPr lang="en-US" dirty="0"/>
              <a:t>Contain document elements such as images and text.</a:t>
            </a:r>
          </a:p>
          <a:p>
            <a:r>
              <a:rPr lang="en-US" dirty="0"/>
              <a:t>Can be used to display alternate design solutions within the same document.</a:t>
            </a:r>
          </a:p>
          <a:p>
            <a:r>
              <a:rPr lang="en-US" dirty="0"/>
              <a:t>Can be hidden to view other layers by themselves.</a:t>
            </a:r>
          </a:p>
          <a:p>
            <a:r>
              <a:rPr lang="en-US" dirty="0"/>
              <a:t>Can be edited, relocated, or deleted without affecting the other layers.</a:t>
            </a:r>
          </a:p>
        </p:txBody>
      </p:sp>
    </p:spTree>
    <p:extLst>
      <p:ext uri="{BB962C8B-B14F-4D97-AF65-F5344CB8AC3E}">
        <p14:creationId xmlns:p14="http://schemas.microsoft.com/office/powerpoint/2010/main" val="2190668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Layers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09599" y="1549039"/>
            <a:ext cx="7971052" cy="4582939"/>
            <a:chOff x="617535" y="1575719"/>
            <a:chExt cx="7971052" cy="4582939"/>
          </a:xfrm>
        </p:grpSpPr>
        <p:pic>
          <p:nvPicPr>
            <p:cNvPr id="1024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2722682" y="1575719"/>
              <a:ext cx="3310285" cy="3859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5" name="Line 3"/>
            <p:cNvSpPr>
              <a:spLocks noChangeShapeType="1"/>
            </p:cNvSpPr>
            <p:nvPr/>
          </p:nvSpPr>
          <p:spPr bwMode="auto">
            <a:xfrm>
              <a:off x="2201067" y="2163390"/>
              <a:ext cx="642937" cy="1587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617535" y="1872276"/>
              <a:ext cx="1905000" cy="58896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Toggles Visibility Icon</a:t>
              </a:r>
            </a:p>
          </p:txBody>
        </p:sp>
        <p:sp>
          <p:nvSpPr>
            <p:cNvPr id="10248" name="Line 6"/>
            <p:cNvSpPr>
              <a:spLocks noChangeShapeType="1"/>
            </p:cNvSpPr>
            <p:nvPr/>
          </p:nvSpPr>
          <p:spPr bwMode="auto">
            <a:xfrm flipV="1">
              <a:off x="2436374" y="2250470"/>
              <a:ext cx="771962" cy="912950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617536" y="2822482"/>
              <a:ext cx="1905000" cy="58896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Toggles Layer Lock Icon</a:t>
              </a:r>
            </a:p>
          </p:txBody>
        </p:sp>
        <p:sp>
          <p:nvSpPr>
            <p:cNvPr id="10251" name="Line 10"/>
            <p:cNvSpPr>
              <a:spLocks noChangeShapeType="1"/>
            </p:cNvSpPr>
            <p:nvPr/>
          </p:nvSpPr>
          <p:spPr bwMode="auto">
            <a:xfrm flipH="1">
              <a:off x="5899386" y="3049909"/>
              <a:ext cx="667453" cy="1402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253" name="Line 12"/>
            <p:cNvSpPr>
              <a:spLocks noChangeShapeType="1"/>
            </p:cNvSpPr>
            <p:nvPr/>
          </p:nvSpPr>
          <p:spPr bwMode="auto">
            <a:xfrm flipH="1" flipV="1">
              <a:off x="5646736" y="2163390"/>
              <a:ext cx="1031734" cy="0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254" name="Line 13"/>
            <p:cNvSpPr>
              <a:spLocks noChangeShapeType="1"/>
            </p:cNvSpPr>
            <p:nvPr/>
          </p:nvSpPr>
          <p:spPr bwMode="auto">
            <a:xfrm>
              <a:off x="4593040" y="5880794"/>
              <a:ext cx="644525" cy="1588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255" name="Line 14"/>
            <p:cNvSpPr>
              <a:spLocks noChangeShapeType="1"/>
            </p:cNvSpPr>
            <p:nvPr/>
          </p:nvSpPr>
          <p:spPr bwMode="auto">
            <a:xfrm flipV="1">
              <a:off x="5229764" y="5257800"/>
              <a:ext cx="3175" cy="628650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2999793" y="5569696"/>
              <a:ext cx="2044700" cy="58896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Create New Layer Button</a:t>
              </a:r>
            </a:p>
          </p:txBody>
        </p:sp>
        <p:sp>
          <p:nvSpPr>
            <p:cNvPr id="10257" name="Line 16"/>
            <p:cNvSpPr>
              <a:spLocks noChangeShapeType="1"/>
            </p:cNvSpPr>
            <p:nvPr/>
          </p:nvSpPr>
          <p:spPr bwMode="auto">
            <a:xfrm flipH="1">
              <a:off x="5615329" y="5849293"/>
              <a:ext cx="280987" cy="1588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258" name="Line 17"/>
            <p:cNvSpPr>
              <a:spLocks noChangeShapeType="1"/>
            </p:cNvSpPr>
            <p:nvPr/>
          </p:nvSpPr>
          <p:spPr bwMode="auto">
            <a:xfrm flipV="1">
              <a:off x="5610288" y="5257800"/>
              <a:ext cx="3174" cy="599236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AutoShape 18"/>
            <p:cNvSpPr>
              <a:spLocks noChangeArrowheads="1"/>
            </p:cNvSpPr>
            <p:nvPr/>
          </p:nvSpPr>
          <p:spPr bwMode="auto">
            <a:xfrm>
              <a:off x="6347037" y="1870496"/>
              <a:ext cx="2241550" cy="58896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Indicates Current Drawing Layer Icon</a:t>
              </a:r>
            </a:p>
          </p:txBody>
        </p:sp>
        <p:sp>
          <p:nvSpPr>
            <p:cNvPr id="20" name="AutoShape 19"/>
            <p:cNvSpPr>
              <a:spLocks noChangeArrowheads="1"/>
            </p:cNvSpPr>
            <p:nvPr/>
          </p:nvSpPr>
          <p:spPr bwMode="auto">
            <a:xfrm>
              <a:off x="6346922" y="2752353"/>
              <a:ext cx="2241550" cy="58896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Indicates Selected Items Icon</a:t>
              </a:r>
            </a:p>
          </p:txBody>
        </p:sp>
        <p:sp>
          <p:nvSpPr>
            <p:cNvPr id="21" name="AutoShape 9"/>
            <p:cNvSpPr>
              <a:spLocks noChangeArrowheads="1"/>
            </p:cNvSpPr>
            <p:nvPr/>
          </p:nvSpPr>
          <p:spPr bwMode="auto">
            <a:xfrm>
              <a:off x="5842091" y="5528636"/>
              <a:ext cx="2241550" cy="58896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Delete Selected Layers Button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1903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Flattening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artwork is merged into a single, printable layer.</a:t>
            </a:r>
          </a:p>
          <a:p>
            <a:r>
              <a:rPr lang="en-US" dirty="0"/>
              <a:t>Areas are identified that are transparent.</a:t>
            </a:r>
          </a:p>
          <a:p>
            <a:r>
              <a:rPr lang="en-US" dirty="0"/>
              <a:t>Areas are identified where transparent objects overlap other objects.</a:t>
            </a:r>
          </a:p>
          <a:p>
            <a:r>
              <a:rPr lang="en-US" dirty="0"/>
              <a:t>These objects are divided into separate components.</a:t>
            </a:r>
          </a:p>
          <a:p>
            <a:r>
              <a:rPr lang="en-US" dirty="0"/>
              <a:t>Flattening cannot be reversed once document is saved, or other operations occur afterward.</a:t>
            </a:r>
          </a:p>
        </p:txBody>
      </p:sp>
    </p:spTree>
    <p:extLst>
      <p:ext uri="{BB962C8B-B14F-4D97-AF65-F5344CB8AC3E}">
        <p14:creationId xmlns:p14="http://schemas.microsoft.com/office/powerpoint/2010/main" val="854702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55881-56F2-4899-80E8-C8733B228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B372DB-2F72-4E29-8814-F09775EAF2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Applying Layers</a:t>
            </a:r>
          </a:p>
        </p:txBody>
      </p:sp>
    </p:spTree>
    <p:extLst>
      <p:ext uri="{BB962C8B-B14F-4D97-AF65-F5344CB8AC3E}">
        <p14:creationId xmlns:p14="http://schemas.microsoft.com/office/powerpoint/2010/main" val="3836823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Transform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pic>
        <p:nvPicPr>
          <p:cNvPr id="12291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63268" y="2499027"/>
            <a:ext cx="4017465" cy="2606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929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Transform Again Command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374725"/>
              </p:ext>
            </p:extLst>
          </p:nvPr>
        </p:nvGraphicFramePr>
        <p:xfrm>
          <a:off x="914400" y="2430171"/>
          <a:ext cx="7239000" cy="2530008"/>
        </p:xfrm>
        <a:graphic>
          <a:graphicData uri="http://schemas.openxmlformats.org/drawingml/2006/table">
            <a:tbl>
              <a:tblPr/>
              <a:tblGrid>
                <a:gridCol w="2476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2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Command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Transform Again</a:t>
                      </a:r>
                    </a:p>
                  </a:txBody>
                  <a:tcPr marT="45741" marB="45741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Previous transformation is applied to selected objects as a group.</a:t>
                      </a:r>
                    </a:p>
                  </a:txBody>
                  <a:tcPr marT="45741" marB="45741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Transform Again Individually</a:t>
                      </a:r>
                    </a:p>
                  </a:txBody>
                  <a:tcPr marT="45741" marB="45741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Previous transformation is applied to selected objects one after another.</a:t>
                      </a:r>
                    </a:p>
                  </a:txBody>
                  <a:tcPr marT="45741" marB="45741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64013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Transform Sequence Again</a:t>
                      </a:r>
                    </a:p>
                  </a:txBody>
                  <a:tcPr marT="45741" marB="45741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Previous set of sequentially applied transformations is applied to selected objects as a group.</a:t>
                      </a:r>
                    </a:p>
                  </a:txBody>
                  <a:tcPr marT="45741" marB="45741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Transform Sequence Again Individually</a:t>
                      </a:r>
                    </a:p>
                  </a:txBody>
                  <a:tcPr marT="45741" marB="45741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Previous set of sequentially applied transformations is applied to selected objects one after another.</a:t>
                      </a:r>
                    </a:p>
                  </a:txBody>
                  <a:tcPr marT="45741" marB="45741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882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Resize Content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859130"/>
              </p:ext>
            </p:extLst>
          </p:nvPr>
        </p:nvGraphicFramePr>
        <p:xfrm>
          <a:off x="605693" y="2385060"/>
          <a:ext cx="7932614" cy="2087880"/>
        </p:xfrm>
        <a:graphic>
          <a:graphicData uri="http://schemas.openxmlformats.org/drawingml/2006/table">
            <a:tbl>
              <a:tblPr/>
              <a:tblGrid>
                <a:gridCol w="2144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88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Fitting Option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Result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Fill Frame Proportionally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image fills the frame, leaving parts of the image visible outside of the frame when the shapes of the image and frame are different.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Fit Content Proportionally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entire image will be inside the frame.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Content-Aware Fit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InDesign automatically fits the best part of the image when you place it inside a frame, based on the dimensions and aspect ratio of the frame and by evaluating various parts of the image.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3713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55881-56F2-4899-80E8-C8733B228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B372DB-2F72-4E29-8814-F09775EAF2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Transforming and Manipulating an Object</a:t>
            </a:r>
          </a:p>
        </p:txBody>
      </p:sp>
    </p:spTree>
    <p:extLst>
      <p:ext uri="{BB962C8B-B14F-4D97-AF65-F5344CB8AC3E}">
        <p14:creationId xmlns:p14="http://schemas.microsoft.com/office/powerpoint/2010/main" val="4269450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Story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Uninterrupted body of text</a:t>
            </a:r>
          </a:p>
          <a:p>
            <a:r>
              <a:rPr lang="en-US" dirty="0"/>
              <a:t>Flows into another frame</a:t>
            </a:r>
          </a:p>
          <a:p>
            <a:r>
              <a:rPr lang="en-US" dirty="0"/>
              <a:t>Text frame is a subset of a story</a:t>
            </a:r>
          </a:p>
          <a:p>
            <a:r>
              <a:rPr lang="en-US" dirty="0"/>
              <a:t>Ranges from one letter to several pages</a:t>
            </a:r>
          </a:p>
          <a:p>
            <a:r>
              <a:rPr lang="en-US" dirty="0"/>
              <a:t>Place text from a story into a single frame, or spread across several linked frames</a:t>
            </a:r>
          </a:p>
          <a:p>
            <a:r>
              <a:rPr lang="en-US" dirty="0"/>
              <a:t>Frames do not need to be adjacent</a:t>
            </a:r>
          </a:p>
        </p:txBody>
      </p:sp>
    </p:spTree>
    <p:extLst>
      <p:ext uri="{BB962C8B-B14F-4D97-AF65-F5344CB8AC3E}">
        <p14:creationId xmlns:p14="http://schemas.microsoft.com/office/powerpoint/2010/main" val="17650331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Text Overset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grpSp>
        <p:nvGrpSpPr>
          <p:cNvPr id="16387" name="Group 1"/>
          <p:cNvGrpSpPr>
            <a:grpSpLocks/>
          </p:cNvGrpSpPr>
          <p:nvPr/>
        </p:nvGrpSpPr>
        <p:grpSpPr bwMode="auto">
          <a:xfrm>
            <a:off x="1676400" y="1715562"/>
            <a:ext cx="6062662" cy="3959225"/>
            <a:chOff x="2201863" y="1547813"/>
            <a:chExt cx="6062662" cy="3959225"/>
          </a:xfrm>
        </p:grpSpPr>
        <p:pic>
          <p:nvPicPr>
            <p:cNvPr id="16388" name="Picture 1" descr="overset text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863" y="1547813"/>
              <a:ext cx="4740275" cy="3694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9" name="Line 3"/>
            <p:cNvSpPr>
              <a:spLocks noChangeShapeType="1"/>
            </p:cNvSpPr>
            <p:nvPr/>
          </p:nvSpPr>
          <p:spPr bwMode="auto">
            <a:xfrm flipH="1" flipV="1">
              <a:off x="6673850" y="4756150"/>
              <a:ext cx="388938" cy="38735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" name="Rounded Rectangle 4"/>
            <p:cNvSpPr>
              <a:spLocks noChangeArrowheads="1"/>
            </p:cNvSpPr>
            <p:nvPr/>
          </p:nvSpPr>
          <p:spPr bwMode="auto">
            <a:xfrm>
              <a:off x="6946900" y="5075238"/>
              <a:ext cx="1317625" cy="4318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Appears when text is overset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904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Arrangement Commands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  <p:graphicFrame>
        <p:nvGraphicFramePr>
          <p:cNvPr id="4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707736"/>
              </p:ext>
            </p:extLst>
          </p:nvPr>
        </p:nvGraphicFramePr>
        <p:xfrm>
          <a:off x="999595" y="2057400"/>
          <a:ext cx="7239000" cy="1981200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Command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Bring to Front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Brings object to front of stack.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Send to Back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Sends object to back of stack.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48937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Bring Forward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Brings object one level forward.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Send Backward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Sends object one level backward.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25325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Text Threading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8315A2-3EE1-45AC-ACBB-6DE9C06B04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476" y="1981200"/>
            <a:ext cx="5819048" cy="36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848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Threaded Frame Removal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Delete a frame from the middle of a threaded story</a:t>
            </a:r>
          </a:p>
          <a:p>
            <a:r>
              <a:rPr lang="en-US" dirty="0"/>
              <a:t>Does not delete the text that it contains</a:t>
            </a:r>
          </a:p>
          <a:p>
            <a:r>
              <a:rPr lang="en-US" dirty="0"/>
              <a:t>Text of frame is flowed in the next frame in the thread</a:t>
            </a:r>
          </a:p>
        </p:txBody>
      </p:sp>
    </p:spTree>
    <p:extLst>
      <p:ext uri="{BB962C8B-B14F-4D97-AF65-F5344CB8AC3E}">
        <p14:creationId xmlns:p14="http://schemas.microsoft.com/office/powerpoint/2010/main" val="9193166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55881-56F2-4899-80E8-C8733B228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B372DB-2F72-4E29-8814-F09775EAF2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Threading Text Frames</a:t>
            </a:r>
          </a:p>
        </p:txBody>
      </p:sp>
    </p:spTree>
    <p:extLst>
      <p:ext uri="{BB962C8B-B14F-4D97-AF65-F5344CB8AC3E}">
        <p14:creationId xmlns:p14="http://schemas.microsoft.com/office/powerpoint/2010/main" val="18036937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Find/Change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sp>
        <p:nvSpPr>
          <p:cNvPr id="19459" name="Rectangle 3"/>
          <p:cNvSpPr txBox="1">
            <a:spLocks noChangeArrowheads="1"/>
          </p:cNvSpPr>
          <p:nvPr/>
        </p:nvSpPr>
        <p:spPr bwMode="auto">
          <a:xfrm>
            <a:off x="457200" y="1143000"/>
            <a:ext cx="8202613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009DDC"/>
              </a:buClr>
              <a:buFont typeface="Wingdings" pitchFamily="2" charset="2"/>
              <a:buChar char="§"/>
            </a:pPr>
            <a:endParaRPr lang="en-US" altLang="en-US" sz="1600" b="1" dirty="0"/>
          </a:p>
        </p:txBody>
      </p:sp>
      <p:pic>
        <p:nvPicPr>
          <p:cNvPr id="19460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347622" y="1371600"/>
            <a:ext cx="4448756" cy="4689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42988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Story Editor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pic>
        <p:nvPicPr>
          <p:cNvPr id="20483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19197" y="1690162"/>
            <a:ext cx="5205065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90257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Autocorrect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25</a:t>
            </a:fld>
            <a:endParaRPr lang="en-US" dirty="0"/>
          </a:p>
        </p:txBody>
      </p:sp>
      <p:pic>
        <p:nvPicPr>
          <p:cNvPr id="21507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322809" y="1441600"/>
            <a:ext cx="4498382" cy="450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360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Track Changes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 dirty="0"/>
          </a:p>
        </p:txBody>
      </p:sp>
      <p:pic>
        <p:nvPicPr>
          <p:cNvPr id="22531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52700" y="2438400"/>
            <a:ext cx="4038600" cy="24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49007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Spel</a:t>
            </a:r>
            <a:r>
              <a:rPr lang="en-US" altLang="en-US" dirty="0"/>
              <a:t>l Check</a:t>
            </a:r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27</a:t>
            </a:fld>
            <a:endParaRPr lang="en-US" dirty="0"/>
          </a:p>
        </p:txBody>
      </p:sp>
      <p:pic>
        <p:nvPicPr>
          <p:cNvPr id="23555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22299" y="1517125"/>
            <a:ext cx="3699401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82726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User Dictionaries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28</a:t>
            </a:fld>
            <a:endParaRPr lang="en-US" dirty="0"/>
          </a:p>
        </p:txBody>
      </p:sp>
      <p:pic>
        <p:nvPicPr>
          <p:cNvPr id="24579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304462" y="1371600"/>
            <a:ext cx="4535077" cy="477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94300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Notes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29</a:t>
            </a:fld>
            <a:endParaRPr lang="en-US" dirty="0"/>
          </a:p>
        </p:txBody>
      </p:sp>
      <p:pic>
        <p:nvPicPr>
          <p:cNvPr id="25603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72108" y="1505960"/>
            <a:ext cx="3399785" cy="434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902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Stacking Order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Grouping of objects on top of one another.</a:t>
            </a:r>
          </a:p>
          <a:p>
            <a:r>
              <a:rPr lang="en-US" dirty="0"/>
              <a:t>Overlapping objects are arranged in order in which they are created or imported.</a:t>
            </a:r>
          </a:p>
          <a:p>
            <a:r>
              <a:rPr lang="en-US" dirty="0"/>
              <a:t>Each layer has a stack of objects.</a:t>
            </a:r>
          </a:p>
          <a:p>
            <a:r>
              <a:rPr lang="en-US" dirty="0"/>
              <a:t>These objects can be rearranged within the layer, creating a new stacking order.</a:t>
            </a:r>
          </a:p>
          <a:p>
            <a:r>
              <a:rPr lang="en-US" dirty="0"/>
              <a:t>Objects on master pages are at the back of each named layer, and applied to each page which belongs to that master.</a:t>
            </a:r>
          </a:p>
        </p:txBody>
      </p:sp>
    </p:spTree>
    <p:extLst>
      <p:ext uri="{BB962C8B-B14F-4D97-AF65-F5344CB8AC3E}">
        <p14:creationId xmlns:p14="http://schemas.microsoft.com/office/powerpoint/2010/main" val="16117242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55881-56F2-4899-80E8-C8733B228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B372DB-2F72-4E29-8814-F09775EAF2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Editing Text</a:t>
            </a:r>
          </a:p>
        </p:txBody>
      </p:sp>
    </p:spTree>
    <p:extLst>
      <p:ext uri="{BB962C8B-B14F-4D97-AF65-F5344CB8AC3E}">
        <p14:creationId xmlns:p14="http://schemas.microsoft.com/office/powerpoint/2010/main" val="5841341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some ways that you might use the transformation and manipulation tools in a layout? </a:t>
            </a:r>
          </a:p>
          <a:p>
            <a:r>
              <a:rPr lang="en-US" dirty="0"/>
              <a:t>How will using layers in a layout be helpful?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Guides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3184972-EE5C-44CD-970E-EDBCE05DCBDA}"/>
              </a:ext>
            </a:extLst>
          </p:cNvPr>
          <p:cNvGrpSpPr/>
          <p:nvPr/>
        </p:nvGrpSpPr>
        <p:grpSpPr>
          <a:xfrm>
            <a:off x="936886" y="1828746"/>
            <a:ext cx="7270229" cy="3962712"/>
            <a:chOff x="1386590" y="1828746"/>
            <a:chExt cx="7270229" cy="396271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CF2DE99-11B3-4758-8E86-B43063A9F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86590" y="1828746"/>
              <a:ext cx="6370820" cy="3962712"/>
            </a:xfrm>
            <a:prstGeom prst="rect">
              <a:avLst/>
            </a:prstGeom>
          </p:spPr>
        </p:pic>
        <p:sp>
          <p:nvSpPr>
            <p:cNvPr id="9" name="Line 12">
              <a:extLst>
                <a:ext uri="{FF2B5EF4-FFF2-40B4-BE49-F238E27FC236}">
                  <a16:creationId xmlns:a16="http://schemas.microsoft.com/office/drawing/2014/main" id="{06B389E3-B8BC-448C-BF8E-2204687102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92666" y="3581400"/>
              <a:ext cx="422134" cy="0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AutoShape 4">
              <a:extLst>
                <a:ext uri="{FF2B5EF4-FFF2-40B4-BE49-F238E27FC236}">
                  <a16:creationId xmlns:a16="http://schemas.microsoft.com/office/drawing/2014/main" id="{F4A73388-8785-4CA8-B263-F709ACF0D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6000" y="3294036"/>
              <a:ext cx="1447800" cy="56777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Manual page guide for logo placement</a:t>
              </a:r>
            </a:p>
          </p:txBody>
        </p:sp>
        <p:sp>
          <p:nvSpPr>
            <p:cNvPr id="10" name="Line 12">
              <a:extLst>
                <a:ext uri="{FF2B5EF4-FFF2-40B4-BE49-F238E27FC236}">
                  <a16:creationId xmlns:a16="http://schemas.microsoft.com/office/drawing/2014/main" id="{9B4D69F3-EEEC-4DA2-ACB1-8CFC591F145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740666" y="4112690"/>
              <a:ext cx="422134" cy="0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AutoShape 4">
              <a:extLst>
                <a:ext uri="{FF2B5EF4-FFF2-40B4-BE49-F238E27FC236}">
                  <a16:creationId xmlns:a16="http://schemas.microsoft.com/office/drawing/2014/main" id="{9EF145C0-A7E9-47BF-87D4-10CDD7732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2324" y="3810102"/>
              <a:ext cx="1484495" cy="567776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 eaLnBrk="1" hangingPunct="1"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Page guide indicating right margin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5167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Grids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sp>
        <p:nvSpPr>
          <p:cNvPr id="6147" name="Rectangle 3"/>
          <p:cNvSpPr txBox="1">
            <a:spLocks noChangeArrowheads="1"/>
          </p:cNvSpPr>
          <p:nvPr/>
        </p:nvSpPr>
        <p:spPr bwMode="auto">
          <a:xfrm>
            <a:off x="457200" y="1143000"/>
            <a:ext cx="8202613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009DDC"/>
              </a:buClr>
              <a:buFont typeface="Wingdings" pitchFamily="2" charset="2"/>
              <a:buChar char="§"/>
            </a:pPr>
            <a:endParaRPr lang="en-US" altLang="en-US" sz="1600" b="1" dirty="0"/>
          </a:p>
        </p:txBody>
      </p:sp>
      <p:pic>
        <p:nvPicPr>
          <p:cNvPr id="6148" name="Picture 1" descr="Gri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143" y="1600200"/>
            <a:ext cx="6562725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6316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Gridify Objects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pic>
        <p:nvPicPr>
          <p:cNvPr id="7171" name="Picture 1" descr="gridify 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70" y="2500701"/>
            <a:ext cx="3035300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2" descr="gridify 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895" y="1643451"/>
            <a:ext cx="38227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1517120" y="5089913"/>
            <a:ext cx="1317625" cy="4318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BEBEB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>
            <a:outerShdw blurRad="38100" dist="25401" dir="2700000" sx="99001" sy="99001" algn="tl" rotWithShape="0">
              <a:srgbClr val="80808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100" b="1" dirty="0">
                <a:latin typeface="+mn-lt"/>
                <a:ea typeface="+mn-ea"/>
              </a:rPr>
              <a:t>Gridify while dragging</a:t>
            </a: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5443007" y="5043876"/>
            <a:ext cx="1906588" cy="6397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BEBEB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>
            <a:outerShdw blurRad="38100" dist="25401" dir="2700000" sx="99001" sy="99001" algn="tl" rotWithShape="0">
              <a:srgbClr val="80808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100" b="1" dirty="0">
                <a:latin typeface="+mn-lt"/>
                <a:ea typeface="+mn-ea"/>
              </a:rPr>
              <a:t>Gridify result, down arrow three times, right arrow four times</a:t>
            </a:r>
          </a:p>
        </p:txBody>
      </p:sp>
    </p:spTree>
    <p:extLst>
      <p:ext uri="{BB962C8B-B14F-4D97-AF65-F5344CB8AC3E}">
        <p14:creationId xmlns:p14="http://schemas.microsoft.com/office/powerpoint/2010/main" val="1732104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Align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pic>
        <p:nvPicPr>
          <p:cNvPr id="8195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63165" y="1828800"/>
            <a:ext cx="3017671" cy="391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9490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Adjust Layout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pic>
        <p:nvPicPr>
          <p:cNvPr id="8195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500" y="1219200"/>
            <a:ext cx="3429000" cy="509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062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55881-56F2-4899-80E8-C8733B228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B372DB-2F72-4E29-8814-F09775EAF2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Arranging and Aligning Objects</a:t>
            </a:r>
          </a:p>
        </p:txBody>
      </p:sp>
    </p:spTree>
    <p:extLst>
      <p:ext uri="{BB962C8B-B14F-4D97-AF65-F5344CB8AC3E}">
        <p14:creationId xmlns:p14="http://schemas.microsoft.com/office/powerpoint/2010/main" val="1738789200"/>
      </p:ext>
    </p:extLst>
  </p:cSld>
  <p:clrMapOvr>
    <a:masterClrMapping/>
  </p:clrMapOvr>
</p:sld>
</file>

<file path=ppt/theme/theme1.xml><?xml version="1.0" encoding="utf-8"?>
<a:theme xmlns:a="http://schemas.openxmlformats.org/drawingml/2006/main" name="1_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6BD36C8-305F-4882-A7F2-4FEC1771BF9B}" vid="{8C8C92D2-93BC-4A65-94B1-661E8020A0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693</TotalTime>
  <Words>668</Words>
  <Application>Microsoft Office PowerPoint</Application>
  <PresentationFormat>On-screen Show (4:3)</PresentationFormat>
  <Paragraphs>156</Paragraphs>
  <Slides>31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Myriad Pro</vt:lpstr>
      <vt:lpstr>Wingdings</vt:lpstr>
      <vt:lpstr>1_LO Choice</vt:lpstr>
      <vt:lpstr>Working with Page Elements</vt:lpstr>
      <vt:lpstr>Arrangement Commands</vt:lpstr>
      <vt:lpstr>Stacking Order</vt:lpstr>
      <vt:lpstr>Guides</vt:lpstr>
      <vt:lpstr>Grids</vt:lpstr>
      <vt:lpstr>Gridify Objects</vt:lpstr>
      <vt:lpstr>The Align Panel</vt:lpstr>
      <vt:lpstr>The Adjust Layout Dialog Box</vt:lpstr>
      <vt:lpstr>PowerPoint Presentation</vt:lpstr>
      <vt:lpstr>Layers</vt:lpstr>
      <vt:lpstr>The Layers Panel</vt:lpstr>
      <vt:lpstr>Flattening</vt:lpstr>
      <vt:lpstr>PowerPoint Presentation</vt:lpstr>
      <vt:lpstr>The Transform Panel</vt:lpstr>
      <vt:lpstr>Transform Again Command</vt:lpstr>
      <vt:lpstr>Resize Content</vt:lpstr>
      <vt:lpstr>PowerPoint Presentation</vt:lpstr>
      <vt:lpstr>Story</vt:lpstr>
      <vt:lpstr>Text Overset</vt:lpstr>
      <vt:lpstr>Text Threading</vt:lpstr>
      <vt:lpstr>Threaded Frame Removal</vt:lpstr>
      <vt:lpstr>PowerPoint Presentation</vt:lpstr>
      <vt:lpstr>Find/Change Dialog Box</vt:lpstr>
      <vt:lpstr>Story Editor</vt:lpstr>
      <vt:lpstr>Autocorrect</vt:lpstr>
      <vt:lpstr>Track Changes</vt:lpstr>
      <vt:lpstr>Spell Check</vt:lpstr>
      <vt:lpstr>User Dictionaries</vt:lpstr>
      <vt:lpstr>Notes</vt:lpstr>
      <vt:lpstr>PowerPoint Presentation</vt:lpstr>
      <vt:lpstr>Reflective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Peter Bauer</cp:lastModifiedBy>
  <cp:revision>35</cp:revision>
  <dcterms:created xsi:type="dcterms:W3CDTF">2016-08-03T18:48:40Z</dcterms:created>
  <dcterms:modified xsi:type="dcterms:W3CDTF">2019-02-18T19:24:09Z</dcterms:modified>
</cp:coreProperties>
</file>