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33"/>
  </p:notesMasterIdLst>
  <p:handoutMasterIdLst>
    <p:handoutMasterId r:id="rId34"/>
  </p:handoutMasterIdLst>
  <p:sldIdLst>
    <p:sldId id="261" r:id="rId2"/>
    <p:sldId id="262" r:id="rId3"/>
    <p:sldId id="263" r:id="rId4"/>
    <p:sldId id="264" r:id="rId5"/>
    <p:sldId id="265" r:id="rId6"/>
    <p:sldId id="290" r:id="rId7"/>
    <p:sldId id="266" r:id="rId8"/>
    <p:sldId id="267" r:id="rId9"/>
    <p:sldId id="268" r:id="rId10"/>
    <p:sldId id="269" r:id="rId11"/>
    <p:sldId id="287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8" r:id="rId26"/>
    <p:sldId id="283" r:id="rId27"/>
    <p:sldId id="284" r:id="rId28"/>
    <p:sldId id="285" r:id="rId29"/>
    <p:sldId id="286" r:id="rId30"/>
    <p:sldId id="289" r:id="rId31"/>
    <p:sldId id="260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75" autoAdjust="0"/>
    <p:restoredTop sz="96370" autoAdjust="0"/>
  </p:normalViewPr>
  <p:slideViewPr>
    <p:cSldViewPr>
      <p:cViewPr>
        <p:scale>
          <a:sx n="130" d="100"/>
          <a:sy n="130" d="100"/>
        </p:scale>
        <p:origin x="120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2/18/2019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2326B6DF-0188-4CA1-9BE9-A5B26DAADD8C}" type="slidenum">
              <a:rPr lang="en-US" altLang="en-US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30703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9B89EB36-9522-4BA3-84AA-9302A10A4E00}" type="slidenum">
              <a:rPr lang="en-US" altLang="en-US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630787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D8D983BA-AF2E-4E26-AE35-4AF05338049E}" type="slidenum">
              <a:rPr lang="en-US" altLang="en-US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437420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3D369408-3DB9-45D0-88DA-D0065DC552AE}" type="slidenum">
              <a:rPr lang="en-US" altLang="en-US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871719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F82DBCF-319A-47CB-A75C-30B53B022969}" type="slidenum">
              <a:rPr lang="en-US" altLang="en-US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987147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69DED7F-D3FA-409E-87C9-02AB18AF82F5}" type="slidenum">
              <a:rPr lang="en-US" altLang="en-US"/>
              <a:pPr/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383986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76CA901-CBB7-4954-87BA-79F518CF9320}" type="slidenum">
              <a:rPr lang="en-US" altLang="en-US"/>
              <a:pPr/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713543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30A07C5B-84EC-4645-BF74-625BDF9EFA97}" type="slidenum">
              <a:rPr lang="en-US" altLang="en-US"/>
              <a:pPr/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173218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123E9F1-F8A0-4ADC-A6F8-157468348875}" type="slidenum">
              <a:rPr lang="en-US" altLang="en-US"/>
              <a:pPr/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16681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F12200D9-0E4A-42F1-B341-29748BEC69C4}" type="slidenum">
              <a:rPr lang="en-US" altLang="en-US"/>
              <a:pPr/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16623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24C37FEF-9060-4C13-8094-55CCC776DE14}" type="slidenum">
              <a:rPr lang="en-US" altLang="en-US"/>
              <a:pPr/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57100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07DA6545-BA6D-4139-98EB-A725C5D02CDD}" type="slidenum">
              <a:rPr lang="en-US" altLang="en-US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990209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C5196ED7-CB59-493B-94E6-1B785A09D994}" type="slidenum">
              <a:rPr lang="en-US" altLang="en-US"/>
              <a:pPr/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98582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34C880D8-8D88-4249-B284-ED183C18385A}" type="slidenum">
              <a:rPr lang="en-US" altLang="en-US"/>
              <a:pPr/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661267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0B47133-D1EB-445C-9B7E-9BE9617E21BB}" type="slidenum">
              <a:rPr lang="en-US" altLang="en-US"/>
              <a:pPr/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362621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274E857-EBD6-4C29-8692-66B1CBE9CC5C}" type="slidenum">
              <a:rPr lang="en-US" altLang="en-US"/>
              <a:pPr/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08467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145C56E-3B05-45E2-97EB-AC3ED6B8AC47}" type="slidenum">
              <a:rPr lang="en-US" altLang="en-US"/>
              <a:pPr/>
              <a:t>27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704702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D3BB52A-0F82-43C5-BFBD-4ACB1FC83F39}" type="slidenum">
              <a:rPr lang="en-US" altLang="en-US"/>
              <a:pPr/>
              <a:t>28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88388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39E827A-56EB-498A-B873-C2C58809205E}" type="slidenum">
              <a:rPr lang="en-US" altLang="en-US"/>
              <a:pPr/>
              <a:t>29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39910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09BB99F7-1000-4526-BC94-5A7E4D2BCF60}" type="slidenum">
              <a:rPr lang="en-US" altLang="en-US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68839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4ADCC4D-FE90-4908-BCAF-68A2050418CF}" type="slidenum">
              <a:rPr lang="en-US" altLang="en-US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446064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4ADCC4D-FE90-4908-BCAF-68A2050418CF}" type="slidenum">
              <a:rPr lang="en-US" altLang="en-US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476141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A218F739-2ED5-49E1-BB75-82E7967F9CDC}" type="slidenum">
              <a:rPr lang="en-US" altLang="en-US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88611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93059CC6-B873-48C5-83EF-CB12BF49C4E7}" type="slidenum">
              <a:rPr lang="en-US" altLang="en-US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67694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D4E3EC9-D9A7-4283-82EF-3B7AC1098376}" type="slidenum">
              <a:rPr lang="en-US" altLang="en-US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16078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0454D47C-FCA2-4073-8F4C-9746E89BC904}" type="slidenum">
              <a:rPr lang="en-US" altLang="en-US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46893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2219047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851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50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2716186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551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274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9752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5618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27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307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138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0101277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2388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8947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7554725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959955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3969346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309293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541923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37379223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7805940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24599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082981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437654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5522806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oice blocks-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50221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1879553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id="{8DA6CE66-0146-4689-BC9F-F562334963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47421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92636" y="4724693"/>
            <a:ext cx="2409439" cy="14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434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033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9C42393-43EC-43C0-933C-6729D4D70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3626" y="4723384"/>
            <a:ext cx="2758449" cy="149961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0633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70884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  <p:sldLayoutId id="2147483838" r:id="rId22"/>
    <p:sldLayoutId id="2147483839" r:id="rId23"/>
    <p:sldLayoutId id="2147483840" r:id="rId24"/>
    <p:sldLayoutId id="2147483841" r:id="rId25"/>
    <p:sldLayoutId id="2147483842" r:id="rId26"/>
    <p:sldLayoutId id="2147483843" r:id="rId27"/>
    <p:sldLayoutId id="2147483844" r:id="rId28"/>
    <p:sldLayoutId id="2147483845" r:id="rId29"/>
    <p:sldLayoutId id="2147483846" r:id="rId30"/>
    <p:sldLayoutId id="2147483847" r:id="rId31"/>
    <p:sldLayoutId id="2147483799" r:id="rId32"/>
    <p:sldLayoutId id="2147483800" r:id="rId33"/>
    <p:sldLayoutId id="2147483801" r:id="rId34"/>
    <p:sldLayoutId id="2147483802" r:id="rId35"/>
    <p:sldLayoutId id="2147483804" r:id="rId3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Format Characters and Paragraphs</a:t>
            </a:r>
          </a:p>
          <a:p>
            <a:r>
              <a:rPr lang="en-US" dirty="0"/>
              <a:t>Apply Colors, Swatches, and Gradients</a:t>
            </a:r>
          </a:p>
          <a:p>
            <a:r>
              <a:rPr lang="en-US" dirty="0"/>
              <a:t>Create and Apply Styles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Customizing a Document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Paragraph Composer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  <p:graphicFrame>
        <p:nvGraphicFramePr>
          <p:cNvPr id="4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43906"/>
              </p:ext>
            </p:extLst>
          </p:nvPr>
        </p:nvGraphicFramePr>
        <p:xfrm>
          <a:off x="990600" y="2514600"/>
          <a:ext cx="7239000" cy="2118360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6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Problem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Orphan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Only one or two words in the first line at the top of a page or column.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Widow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Only one or two words in the last line of a paragraph.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19154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Text River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Areas of white space that run vertically through the body of text.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Hyphenation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Hyphenation in a window or in more than two consecutive lines in the text.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182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651C47-A771-4450-963B-DBD29D678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E2A99-9D74-4D85-8ADF-54C420245C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Formatting Characters and Paragraphs</a:t>
            </a:r>
          </a:p>
        </p:txBody>
      </p:sp>
    </p:spTree>
    <p:extLst>
      <p:ext uri="{BB962C8B-B14F-4D97-AF65-F5344CB8AC3E}">
        <p14:creationId xmlns:p14="http://schemas.microsoft.com/office/powerpoint/2010/main" val="1679904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Fills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grpSp>
        <p:nvGrpSpPr>
          <p:cNvPr id="11267" name="Group 1"/>
          <p:cNvGrpSpPr>
            <a:grpSpLocks/>
          </p:cNvGrpSpPr>
          <p:nvPr/>
        </p:nvGrpSpPr>
        <p:grpSpPr bwMode="auto">
          <a:xfrm>
            <a:off x="1047750" y="1644650"/>
            <a:ext cx="7029450" cy="3841750"/>
            <a:chOff x="1057275" y="1616075"/>
            <a:chExt cx="7029450" cy="3841750"/>
          </a:xfrm>
        </p:grpSpPr>
        <p:pic>
          <p:nvPicPr>
            <p:cNvPr id="11268" name="Picture 2" descr="fills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7275" y="1616075"/>
              <a:ext cx="7029450" cy="3625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69" name="Line 97"/>
            <p:cNvSpPr>
              <a:spLocks noChangeShapeType="1"/>
            </p:cNvSpPr>
            <p:nvPr/>
          </p:nvSpPr>
          <p:spPr bwMode="auto">
            <a:xfrm flipH="1" flipV="1">
              <a:off x="2540000" y="4237038"/>
              <a:ext cx="303213" cy="10509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270" name="Line 97"/>
            <p:cNvSpPr>
              <a:spLocks noChangeShapeType="1"/>
            </p:cNvSpPr>
            <p:nvPr/>
          </p:nvSpPr>
          <p:spPr bwMode="auto">
            <a:xfrm flipV="1">
              <a:off x="6138863" y="4183063"/>
              <a:ext cx="112712" cy="11049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Rounded Rectangle 10"/>
            <p:cNvSpPr>
              <a:spLocks noChangeArrowheads="1"/>
            </p:cNvSpPr>
            <p:nvPr/>
          </p:nvSpPr>
          <p:spPr bwMode="auto">
            <a:xfrm>
              <a:off x="2125663" y="5208588"/>
              <a:ext cx="1184275" cy="2492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Solid Fill</a:t>
              </a:r>
            </a:p>
          </p:txBody>
        </p:sp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680075" y="5181600"/>
              <a:ext cx="1182688" cy="2492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Gradient Fill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8220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Strokes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grpSp>
        <p:nvGrpSpPr>
          <p:cNvPr id="12291" name="Group 1"/>
          <p:cNvGrpSpPr>
            <a:grpSpLocks/>
          </p:cNvGrpSpPr>
          <p:nvPr/>
        </p:nvGrpSpPr>
        <p:grpSpPr bwMode="auto">
          <a:xfrm>
            <a:off x="1066800" y="1663700"/>
            <a:ext cx="7029450" cy="4356100"/>
            <a:chOff x="1057275" y="1616075"/>
            <a:chExt cx="7029450" cy="4356100"/>
          </a:xfrm>
        </p:grpSpPr>
        <p:pic>
          <p:nvPicPr>
            <p:cNvPr id="12292" name="Picture 2" descr="fills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7275" y="1616075"/>
              <a:ext cx="7029450" cy="3625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3" name="Line 97"/>
            <p:cNvSpPr>
              <a:spLocks noChangeShapeType="1"/>
            </p:cNvSpPr>
            <p:nvPr/>
          </p:nvSpPr>
          <p:spPr bwMode="auto">
            <a:xfrm flipH="1" flipV="1">
              <a:off x="3743325" y="4970463"/>
              <a:ext cx="501650" cy="8763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94" name="Line 97"/>
            <p:cNvSpPr>
              <a:spLocks noChangeShapeType="1"/>
            </p:cNvSpPr>
            <p:nvPr/>
          </p:nvSpPr>
          <p:spPr bwMode="auto">
            <a:xfrm flipV="1">
              <a:off x="4967288" y="4894263"/>
              <a:ext cx="484187" cy="9747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Rounded Rectangle 6"/>
            <p:cNvSpPr>
              <a:spLocks noChangeArrowheads="1"/>
            </p:cNvSpPr>
            <p:nvPr/>
          </p:nvSpPr>
          <p:spPr bwMode="auto">
            <a:xfrm>
              <a:off x="3997325" y="5722938"/>
              <a:ext cx="1184275" cy="2492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Strokes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69396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Stroke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 dirty="0"/>
          </a:p>
        </p:txBody>
      </p:sp>
      <p:pic>
        <p:nvPicPr>
          <p:cNvPr id="13315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213174" y="1752600"/>
            <a:ext cx="2717653" cy="3986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91548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Process Colors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465484"/>
              </p:ext>
            </p:extLst>
          </p:nvPr>
        </p:nvGraphicFramePr>
        <p:xfrm>
          <a:off x="952500" y="2447490"/>
          <a:ext cx="7239000" cy="2353110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6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Color Model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RGB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Defined by red, green, and blue components.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Used for defining colors displayed on screens.</a:t>
                      </a:r>
                    </a:p>
                  </a:txBody>
                  <a:tcPr marT="45729" marB="45729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CMYK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Combines percentages of cyan, magenta, yellow, and black.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Used for printing.</a:t>
                      </a:r>
                    </a:p>
                  </a:txBody>
                  <a:tcPr marT="45729" marB="45729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Lab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Combines luminance component and two chromatic components.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Used for displaying colors on a monitor and in color management software.</a:t>
                      </a:r>
                    </a:p>
                  </a:txBody>
                  <a:tcPr marT="45729" marB="45729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57876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Spot Colors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Printed from one premixed ink.</a:t>
            </a:r>
          </a:p>
          <a:p>
            <a:r>
              <a:rPr lang="en-US" dirty="0"/>
              <a:t>Can reproduce colors outside of the gamut of processed colors.</a:t>
            </a:r>
          </a:p>
          <a:p>
            <a:r>
              <a:rPr lang="en-US" dirty="0"/>
              <a:t>Used when there is a need to reproduce a specific color.</a:t>
            </a:r>
          </a:p>
          <a:p>
            <a:r>
              <a:rPr lang="en-US" dirty="0"/>
              <a:t>Commonly used for a company logo.</a:t>
            </a:r>
          </a:p>
          <a:p>
            <a:r>
              <a:rPr lang="en-US" dirty="0"/>
              <a:t>Selected from printed swatch books.</a:t>
            </a:r>
          </a:p>
        </p:txBody>
      </p:sp>
    </p:spTree>
    <p:extLst>
      <p:ext uri="{BB962C8B-B14F-4D97-AF65-F5344CB8AC3E}">
        <p14:creationId xmlns:p14="http://schemas.microsoft.com/office/powerpoint/2010/main" val="113580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Eyedropper Tool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1752600"/>
            <a:ext cx="5334000" cy="397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3918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Color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pic>
        <p:nvPicPr>
          <p:cNvPr id="17411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90800" y="2260123"/>
            <a:ext cx="4145705" cy="2870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6805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PANTONE Colors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  <p:pic>
        <p:nvPicPr>
          <p:cNvPr id="18435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990138" y="1548373"/>
            <a:ext cx="5163725" cy="4199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0233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Selection Tools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 dirty="0"/>
          </a:p>
        </p:txBody>
      </p:sp>
      <p:pic>
        <p:nvPicPr>
          <p:cNvPr id="3075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343040" y="1796393"/>
            <a:ext cx="1168400" cy="1038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533915" y="1819209"/>
            <a:ext cx="1101726" cy="1013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>
            <a:spLocks noChangeArrowheads="1"/>
          </p:cNvSpPr>
          <p:nvPr/>
        </p:nvSpPr>
        <p:spPr bwMode="auto">
          <a:xfrm>
            <a:off x="2206514" y="3080064"/>
            <a:ext cx="1476375" cy="2746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BEBEB"/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  <a:effectLst>
            <a:outerShdw blurRad="38100" dist="25401" dir="2700000" sx="99001" sy="99001" algn="tl" rotWithShape="0">
              <a:srgbClr val="808080">
                <a:alpha val="75000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100" b="1" dirty="0">
                <a:latin typeface="+mn-lt"/>
                <a:ea typeface="+mn-ea"/>
              </a:rPr>
              <a:t>Selection Tool</a:t>
            </a:r>
          </a:p>
        </p:txBody>
      </p:sp>
      <p:sp>
        <p:nvSpPr>
          <p:cNvPr id="9" name="Rounded Rectangle 8"/>
          <p:cNvSpPr>
            <a:spLocks noChangeArrowheads="1"/>
          </p:cNvSpPr>
          <p:nvPr/>
        </p:nvSpPr>
        <p:spPr bwMode="auto">
          <a:xfrm>
            <a:off x="5397390" y="3080064"/>
            <a:ext cx="1476375" cy="2746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BEBEB"/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  <a:effectLst>
            <a:outerShdw blurRad="38100" dist="25401" dir="2700000" sx="99001" sy="99001" algn="tl" rotWithShape="0">
              <a:srgbClr val="808080">
                <a:alpha val="75000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100" b="1" dirty="0">
                <a:latin typeface="+mn-lt"/>
                <a:ea typeface="+mn-ea"/>
              </a:rPr>
              <a:t>Direct Selection Tool</a:t>
            </a:r>
          </a:p>
        </p:txBody>
      </p:sp>
      <p:pic>
        <p:nvPicPr>
          <p:cNvPr id="3079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838200" y="3962400"/>
            <a:ext cx="1246187" cy="109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992602" y="4093029"/>
            <a:ext cx="1224339" cy="1035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>
            <a:spLocks noChangeArrowheads="1"/>
          </p:cNvSpPr>
          <p:nvPr/>
        </p:nvSpPr>
        <p:spPr bwMode="auto">
          <a:xfrm>
            <a:off x="735379" y="5260071"/>
            <a:ext cx="1476375" cy="2746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BEBEB"/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  <a:effectLst>
            <a:outerShdw blurRad="38100" dist="25401" dir="2700000" sx="99001" sy="99001" algn="tl" rotWithShape="0">
              <a:srgbClr val="808080">
                <a:alpha val="75000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100" b="1" dirty="0">
                <a:latin typeface="+mn-lt"/>
                <a:ea typeface="+mn-ea"/>
              </a:rPr>
              <a:t>Page Tool</a:t>
            </a: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3890535" y="5248958"/>
            <a:ext cx="1476375" cy="2968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BEBEB"/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  <a:effectLst>
            <a:outerShdw blurRad="38100" dist="25401" dir="2700000" sx="99001" sy="99001" algn="tl" rotWithShape="0">
              <a:srgbClr val="808080">
                <a:alpha val="75000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100" b="1" dirty="0">
                <a:latin typeface="+mn-lt"/>
                <a:ea typeface="+mn-ea"/>
              </a:rPr>
              <a:t>Gap Tool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2389524E-2A67-4E44-8E25-B6B6B96316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6959727" y="4190089"/>
            <a:ext cx="1090840" cy="923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ounded Rectangle 10">
            <a:extLst>
              <a:ext uri="{FF2B5EF4-FFF2-40B4-BE49-F238E27FC236}">
                <a16:creationId xmlns:a16="http://schemas.microsoft.com/office/drawing/2014/main" id="{DDB6E8C1-3EED-4134-A807-D187EF4CC2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4316" y="5248958"/>
            <a:ext cx="1641661" cy="2968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BEBEB"/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  <a:effectLst>
            <a:outerShdw blurRad="38100" dist="25401" dir="2700000" sx="99001" sy="99001" algn="tl" rotWithShape="0">
              <a:srgbClr val="808080">
                <a:alpha val="75000"/>
              </a:srgbClr>
            </a:outerShdw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100" b="1" dirty="0">
                <a:latin typeface="+mn-lt"/>
                <a:ea typeface="+mn-ea"/>
              </a:rPr>
              <a:t>Content Collector Tool</a:t>
            </a:r>
          </a:p>
        </p:txBody>
      </p:sp>
    </p:spTree>
    <p:extLst>
      <p:ext uri="{BB962C8B-B14F-4D97-AF65-F5344CB8AC3E}">
        <p14:creationId xmlns:p14="http://schemas.microsoft.com/office/powerpoint/2010/main" val="7902198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Color Picker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 dirty="0"/>
          </a:p>
        </p:txBody>
      </p:sp>
      <p:pic>
        <p:nvPicPr>
          <p:cNvPr id="19459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619912" y="1676400"/>
            <a:ext cx="6065686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17932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Swatches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Stored color definition</a:t>
            </a:r>
          </a:p>
          <a:p>
            <a:r>
              <a:rPr lang="en-US" dirty="0"/>
              <a:t>Can be applied to any element requiring color</a:t>
            </a:r>
          </a:p>
          <a:p>
            <a:r>
              <a:rPr lang="en-US" dirty="0"/>
              <a:t>Provide consistent and flexible color</a:t>
            </a:r>
          </a:p>
          <a:p>
            <a:r>
              <a:rPr lang="en-US" dirty="0"/>
              <a:t>Can be reused throughout the document, or in another one</a:t>
            </a:r>
          </a:p>
          <a:p>
            <a:r>
              <a:rPr lang="en-US" dirty="0"/>
              <a:t>Can be used as a fill color or a stroke color</a:t>
            </a:r>
          </a:p>
          <a:p>
            <a:r>
              <a:rPr lang="en-US" dirty="0"/>
              <a:t>Can be modified and saved as new swatches</a:t>
            </a:r>
          </a:p>
        </p:txBody>
      </p:sp>
    </p:spTree>
    <p:extLst>
      <p:ext uri="{BB962C8B-B14F-4D97-AF65-F5344CB8AC3E}">
        <p14:creationId xmlns:p14="http://schemas.microsoft.com/office/powerpoint/2010/main" val="4065812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Swatches Panel and Swatch Library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8974" y="1652584"/>
            <a:ext cx="3926053" cy="415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9094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Mixed Inks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Mixture of two spot colors</a:t>
            </a:r>
          </a:p>
          <a:p>
            <a:r>
              <a:rPr lang="en-US" dirty="0"/>
              <a:t>A spot color with one or more process colors</a:t>
            </a:r>
          </a:p>
          <a:p>
            <a:r>
              <a:rPr lang="en-US" dirty="0"/>
              <a:t>Print a number of colors using fewer inks</a:t>
            </a:r>
          </a:p>
          <a:p>
            <a:r>
              <a:rPr lang="en-US" dirty="0"/>
              <a:t>Single mixed</a:t>
            </a:r>
          </a:p>
          <a:p>
            <a:r>
              <a:rPr lang="en-US" dirty="0"/>
              <a:t>A mixed ink group</a:t>
            </a:r>
          </a:p>
          <a:p>
            <a:r>
              <a:rPr lang="en-US" dirty="0"/>
              <a:t>Mixed inks can be converted to process colors</a:t>
            </a:r>
          </a:p>
        </p:txBody>
      </p:sp>
    </p:spTree>
    <p:extLst>
      <p:ext uri="{BB962C8B-B14F-4D97-AF65-F5344CB8AC3E}">
        <p14:creationId xmlns:p14="http://schemas.microsoft.com/office/powerpoint/2010/main" val="30976837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Gradients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990600" y="2156207"/>
            <a:ext cx="7154342" cy="3074605"/>
            <a:chOff x="1068908" y="2049845"/>
            <a:chExt cx="7154342" cy="3074605"/>
          </a:xfrm>
        </p:grpSpPr>
        <p:pic>
          <p:nvPicPr>
            <p:cNvPr id="23556" name="Picture 1" descr="Gradients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838" y="2416175"/>
              <a:ext cx="3427412" cy="144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7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1068908" y="2049845"/>
              <a:ext cx="3250160" cy="2350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2136775" y="4759325"/>
              <a:ext cx="1184275" cy="36512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The Gradient Panel</a:t>
              </a:r>
            </a:p>
          </p:txBody>
        </p:sp>
        <p:sp>
          <p:nvSpPr>
            <p:cNvPr id="7" name="Rounded Rectangle 6"/>
            <p:cNvSpPr>
              <a:spLocks noChangeArrowheads="1"/>
            </p:cNvSpPr>
            <p:nvPr/>
          </p:nvSpPr>
          <p:spPr bwMode="auto">
            <a:xfrm>
              <a:off x="5957888" y="4759325"/>
              <a:ext cx="1184275" cy="36512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Gradients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08639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651C47-A771-4450-963B-DBD29D678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E2A99-9D74-4D85-8ADF-54C420245C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Applying Colors, Swatches, and Gradients</a:t>
            </a:r>
          </a:p>
        </p:txBody>
      </p:sp>
    </p:spTree>
    <p:extLst>
      <p:ext uri="{BB962C8B-B14F-4D97-AF65-F5344CB8AC3E}">
        <p14:creationId xmlns:p14="http://schemas.microsoft.com/office/powerpoint/2010/main" val="24540537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Styles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User-specified feature.</a:t>
            </a:r>
          </a:p>
          <a:p>
            <a:r>
              <a:rPr lang="en-US" dirty="0"/>
              <a:t>Can be consistently applied across multiple page elements.</a:t>
            </a:r>
          </a:p>
          <a:p>
            <a:r>
              <a:rPr lang="en-US" dirty="0"/>
              <a:t>A variety of attributes can be specified in a single style.</a:t>
            </a:r>
          </a:p>
          <a:p>
            <a:r>
              <a:rPr lang="en-US" dirty="0"/>
              <a:t>A style can be applied to any page element that accepts it.</a:t>
            </a:r>
          </a:p>
          <a:p>
            <a:r>
              <a:rPr lang="en-US" dirty="0"/>
              <a:t>Styles can be edited at any time.</a:t>
            </a:r>
          </a:p>
          <a:p>
            <a:r>
              <a:rPr lang="en-US" dirty="0"/>
              <a:t>All items with styles applied will also reflect that change.</a:t>
            </a:r>
          </a:p>
          <a:p>
            <a:r>
              <a:rPr lang="en-US" dirty="0"/>
              <a:t>Styles can be applied to type and to images/graphics.</a:t>
            </a:r>
          </a:p>
        </p:txBody>
      </p:sp>
    </p:spTree>
    <p:extLst>
      <p:ext uri="{BB962C8B-B14F-4D97-AF65-F5344CB8AC3E}">
        <p14:creationId xmlns:p14="http://schemas.microsoft.com/office/powerpoint/2010/main" val="9213689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Paragraph Styles and Character Styles Panels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600200" y="2478988"/>
            <a:ext cx="5867399" cy="2326916"/>
            <a:chOff x="1465263" y="2273296"/>
            <a:chExt cx="5867399" cy="2326916"/>
          </a:xfrm>
        </p:grpSpPr>
        <p:pic>
          <p:nvPicPr>
            <p:cNvPr id="25604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4589462" y="2273296"/>
              <a:ext cx="2743200" cy="2326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1465263" y="2273296"/>
              <a:ext cx="2743200" cy="2326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203276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Object Styles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28</a:t>
            </a:fld>
            <a:endParaRPr lang="en-US" dirty="0"/>
          </a:p>
        </p:txBody>
      </p:sp>
      <p:sp>
        <p:nvSpPr>
          <p:cNvPr id="26627" name="Rectangle 3"/>
          <p:cNvSpPr txBox="1">
            <a:spLocks noChangeArrowheads="1"/>
          </p:cNvSpPr>
          <p:nvPr/>
        </p:nvSpPr>
        <p:spPr bwMode="auto">
          <a:xfrm>
            <a:off x="457200" y="1143000"/>
            <a:ext cx="8202613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spcBef>
                <a:spcPct val="20000"/>
              </a:spcBef>
              <a:buClr>
                <a:srgbClr val="FF9900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FF9900"/>
              </a:buClr>
              <a:buChar char="–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FF9900"/>
              </a:buClr>
              <a:buChar char="•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F9900"/>
              </a:buClr>
              <a:buChar char="–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009DDC"/>
              </a:buClr>
              <a:buFont typeface="Wingdings" pitchFamily="2" charset="2"/>
              <a:buChar char="§"/>
            </a:pPr>
            <a:endParaRPr lang="en-US" altLang="en-US" sz="1600" b="1" dirty="0"/>
          </a:p>
        </p:txBody>
      </p:sp>
      <p:pic>
        <p:nvPicPr>
          <p:cNvPr id="26628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055258" y="2209800"/>
            <a:ext cx="3033485" cy="2895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86714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Quick Apply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29</a:t>
            </a:fld>
            <a:endParaRPr lang="en-US" dirty="0"/>
          </a:p>
        </p:txBody>
      </p:sp>
      <p:pic>
        <p:nvPicPr>
          <p:cNvPr id="27651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61072" y="2021484"/>
            <a:ext cx="4821856" cy="352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3175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Character Formatting Attributes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pic>
        <p:nvPicPr>
          <p:cNvPr id="4099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753366" y="1752600"/>
            <a:ext cx="3637269" cy="372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71846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651C47-A771-4450-963B-DBD29D678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8E2A99-9D74-4D85-8ADF-54C420245C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and Applying Styles</a:t>
            </a:r>
          </a:p>
        </p:txBody>
      </p:sp>
    </p:spTree>
    <p:extLst>
      <p:ext uri="{BB962C8B-B14F-4D97-AF65-F5344CB8AC3E}">
        <p14:creationId xmlns:p14="http://schemas.microsoft.com/office/powerpoint/2010/main" val="34262517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some commonly used elements of a document that could benefit from a style that could be applied to them?</a:t>
            </a:r>
          </a:p>
          <a:p>
            <a:r>
              <a:rPr lang="en-US" dirty="0"/>
              <a:t>What character formatting will be most useful to you?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Paragraph Formatting Attributes</a:t>
            </a:r>
            <a:endParaRPr lang="en-US" alt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26CA867-B3B0-4BFA-8070-E67CD0151D3A}"/>
              </a:ext>
            </a:extLst>
          </p:cNvPr>
          <p:cNvGrpSpPr/>
          <p:nvPr/>
        </p:nvGrpSpPr>
        <p:grpSpPr>
          <a:xfrm>
            <a:off x="2115758" y="1646711"/>
            <a:ext cx="4912485" cy="4334296"/>
            <a:chOff x="1892300" y="1646711"/>
            <a:chExt cx="4912485" cy="4334296"/>
          </a:xfrm>
        </p:grpSpPr>
        <p:pic>
          <p:nvPicPr>
            <p:cNvPr id="5124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3734138" y="1692252"/>
              <a:ext cx="3070647" cy="4288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ounded Rectangle 13"/>
            <p:cNvSpPr>
              <a:spLocks noChangeArrowheads="1"/>
            </p:cNvSpPr>
            <p:nvPr/>
          </p:nvSpPr>
          <p:spPr bwMode="auto">
            <a:xfrm>
              <a:off x="2286000" y="2895600"/>
              <a:ext cx="1182687" cy="2492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Indents</a:t>
              </a:r>
            </a:p>
          </p:txBody>
        </p:sp>
        <p:sp>
          <p:nvSpPr>
            <p:cNvPr id="17" name="Rounded Rectangle 16"/>
            <p:cNvSpPr>
              <a:spLocks noChangeArrowheads="1"/>
            </p:cNvSpPr>
            <p:nvPr/>
          </p:nvSpPr>
          <p:spPr bwMode="auto">
            <a:xfrm>
              <a:off x="4774161" y="1646711"/>
              <a:ext cx="990600" cy="34648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Alignment Buttons</a:t>
              </a:r>
            </a:p>
          </p:txBody>
        </p:sp>
        <p:sp>
          <p:nvSpPr>
            <p:cNvPr id="5129" name="AutoShape 303"/>
            <p:cNvSpPr>
              <a:spLocks/>
            </p:cNvSpPr>
            <p:nvPr/>
          </p:nvSpPr>
          <p:spPr bwMode="auto">
            <a:xfrm flipH="1">
              <a:off x="3540461" y="2727524"/>
              <a:ext cx="155448" cy="625276"/>
            </a:xfrm>
            <a:prstGeom prst="rightBrace">
              <a:avLst>
                <a:gd name="adj1" fmla="val 66116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23" name="Rounded Rectangle 22"/>
            <p:cNvSpPr>
              <a:spLocks noChangeArrowheads="1"/>
            </p:cNvSpPr>
            <p:nvPr/>
          </p:nvSpPr>
          <p:spPr bwMode="auto">
            <a:xfrm>
              <a:off x="1892300" y="3613856"/>
              <a:ext cx="1576387" cy="23812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Paragraph Spacing</a:t>
              </a:r>
            </a:p>
          </p:txBody>
        </p:sp>
        <p:sp>
          <p:nvSpPr>
            <p:cNvPr id="16" name="Line 4"/>
            <p:cNvSpPr>
              <a:spLocks noChangeShapeType="1"/>
            </p:cNvSpPr>
            <p:nvPr/>
          </p:nvSpPr>
          <p:spPr bwMode="auto">
            <a:xfrm flipV="1">
              <a:off x="3207866" y="4342229"/>
              <a:ext cx="559528" cy="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Rounded Rectangle 23"/>
            <p:cNvSpPr>
              <a:spLocks noChangeArrowheads="1"/>
            </p:cNvSpPr>
            <p:nvPr/>
          </p:nvSpPr>
          <p:spPr bwMode="auto">
            <a:xfrm>
              <a:off x="2016124" y="4215042"/>
              <a:ext cx="1452563" cy="2492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Drop Cap Controls</a:t>
              </a:r>
            </a:p>
          </p:txBody>
        </p:sp>
        <p:sp>
          <p:nvSpPr>
            <p:cNvPr id="19" name="AutoShape 303">
              <a:extLst>
                <a:ext uri="{FF2B5EF4-FFF2-40B4-BE49-F238E27FC236}">
                  <a16:creationId xmlns:a16="http://schemas.microsoft.com/office/drawing/2014/main" id="{864ECB46-A650-4169-BDCA-07CCC23295E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540461" y="3420281"/>
              <a:ext cx="155448" cy="625276"/>
            </a:xfrm>
            <a:prstGeom prst="rightBrace">
              <a:avLst>
                <a:gd name="adj1" fmla="val 66116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8" name="AutoShape 8">
              <a:extLst>
                <a:ext uri="{FF2B5EF4-FFF2-40B4-BE49-F238E27FC236}">
                  <a16:creationId xmlns:a16="http://schemas.microsoft.com/office/drawing/2014/main" id="{9ACC7A9A-1474-47E1-8BEC-32097DD18CE1}"/>
                </a:ext>
              </a:extLst>
            </p:cNvPr>
            <p:cNvSpPr>
              <a:spLocks/>
            </p:cNvSpPr>
            <p:nvPr/>
          </p:nvSpPr>
          <p:spPr bwMode="auto">
            <a:xfrm rot="5400000" flipH="1">
              <a:off x="5150398" y="661043"/>
              <a:ext cx="238126" cy="3070647"/>
            </a:xfrm>
            <a:prstGeom prst="rightBrace">
              <a:avLst>
                <a:gd name="adj1" fmla="val 65881"/>
                <a:gd name="adj2" fmla="val 50000"/>
              </a:avLst>
            </a:prstGeom>
            <a:noFill/>
            <a:ln w="19080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18018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Optical Margin Alignment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914400" y="2667000"/>
            <a:ext cx="7315200" cy="1801812"/>
            <a:chOff x="688975" y="2493963"/>
            <a:chExt cx="7315200" cy="1801812"/>
          </a:xfrm>
        </p:grpSpPr>
        <p:pic>
          <p:nvPicPr>
            <p:cNvPr id="614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1300" y="2493963"/>
              <a:ext cx="5222875" cy="1801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8" name="AutoShape 3"/>
            <p:cNvSpPr>
              <a:spLocks/>
            </p:cNvSpPr>
            <p:nvPr/>
          </p:nvSpPr>
          <p:spPr bwMode="auto">
            <a:xfrm flipH="1">
              <a:off x="2538413" y="2989263"/>
              <a:ext cx="190500" cy="811212"/>
            </a:xfrm>
            <a:prstGeom prst="rightBrace">
              <a:avLst>
                <a:gd name="adj1" fmla="val 35486"/>
                <a:gd name="adj2" fmla="val 50000"/>
              </a:avLst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>
                  <a:srgbClr val="000000"/>
                </a:buClr>
                <a:buFont typeface="Times New Roman" pitchFamily="18" charset="0"/>
                <a:buNone/>
              </a:pPr>
              <a:endParaRPr lang="en-US" altLang="en-US" sz="1800" dirty="0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688975" y="3003550"/>
              <a:ext cx="1811338" cy="80168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  <a:defRPr/>
              </a:pPr>
              <a:r>
                <a:rPr lang="en-US" altLang="en-US" sz="1100" b="1" dirty="0">
                  <a:solidFill>
                    <a:srgbClr val="000000"/>
                  </a:solidFill>
                </a:rPr>
                <a:t>“</a:t>
              </a:r>
              <a:r>
                <a:rPr lang="en-US" sz="1100" b="1" dirty="0">
                  <a:solidFill>
                    <a:srgbClr val="000000"/>
                  </a:solidFill>
                </a:rPr>
                <a:t>A</a:t>
              </a:r>
              <a:r>
                <a:rPr lang="en-US" altLang="en-US" sz="1100" b="1" dirty="0">
                  <a:solidFill>
                    <a:srgbClr val="000000"/>
                  </a:solidFill>
                </a:rPr>
                <a:t>”</a:t>
              </a:r>
              <a:r>
                <a:rPr lang="en-US" sz="1100" b="1" dirty="0">
                  <a:solidFill>
                    <a:srgbClr val="000000"/>
                  </a:solidFill>
                </a:rPr>
                <a:t> and </a:t>
              </a:r>
              <a:r>
                <a:rPr lang="en-US" altLang="en-US" sz="1100" b="1" dirty="0">
                  <a:solidFill>
                    <a:srgbClr val="000000"/>
                  </a:solidFill>
                </a:rPr>
                <a:t>“</a:t>
              </a:r>
              <a:r>
                <a:rPr lang="en-US" sz="1100" b="1" dirty="0">
                  <a:solidFill>
                    <a:srgbClr val="000000"/>
                  </a:solidFill>
                </a:rPr>
                <a:t>W</a:t>
              </a:r>
              <a:r>
                <a:rPr lang="en-US" altLang="en-US" sz="1100" b="1" dirty="0">
                  <a:solidFill>
                    <a:srgbClr val="000000"/>
                  </a:solidFill>
                </a:rPr>
                <a:t>”</a:t>
              </a:r>
              <a:r>
                <a:rPr lang="en-US" sz="1100" b="1" dirty="0">
                  <a:solidFill>
                    <a:srgbClr val="000000"/>
                  </a:solidFill>
                </a:rPr>
                <a:t> overhang the left text margin</a:t>
              </a: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14857" y="2669893"/>
              <a:ext cx="2314286" cy="908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7858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Adobe Fonts</a:t>
            </a:r>
            <a:endParaRPr lang="en-US" alt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B2BFC9E-2454-49E4-A494-57D972CB5DBD}"/>
              </a:ext>
            </a:extLst>
          </p:cNvPr>
          <p:cNvGrpSpPr/>
          <p:nvPr/>
        </p:nvGrpSpPr>
        <p:grpSpPr>
          <a:xfrm>
            <a:off x="683556" y="2332653"/>
            <a:ext cx="7776888" cy="2297100"/>
            <a:chOff x="451998" y="2332653"/>
            <a:chExt cx="7776888" cy="22971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58A0518-E610-4F65-B3D6-F22B68A534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55307" y="2332653"/>
              <a:ext cx="5318376" cy="2146573"/>
            </a:xfrm>
            <a:prstGeom prst="rect">
              <a:avLst/>
            </a:prstGeom>
          </p:spPr>
        </p:pic>
        <p:sp>
          <p:nvSpPr>
            <p:cNvPr id="5" name="Line 4">
              <a:extLst>
                <a:ext uri="{FF2B5EF4-FFF2-40B4-BE49-F238E27FC236}">
                  <a16:creationId xmlns:a16="http://schemas.microsoft.com/office/drawing/2014/main" id="{B45481A3-76FB-4E0F-996A-64A53674450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20663" y="3085528"/>
              <a:ext cx="559528" cy="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Rounded Rectangle 23">
              <a:extLst>
                <a:ext uri="{FF2B5EF4-FFF2-40B4-BE49-F238E27FC236}">
                  <a16:creationId xmlns:a16="http://schemas.microsoft.com/office/drawing/2014/main" id="{34163FBC-CE68-42D2-9895-0F9298573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998" y="2960909"/>
              <a:ext cx="1261087" cy="2492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Filtering Options</a:t>
              </a:r>
            </a:p>
          </p:txBody>
        </p:sp>
        <p:sp>
          <p:nvSpPr>
            <p:cNvPr id="8" name="Line 4">
              <a:extLst>
                <a:ext uri="{FF2B5EF4-FFF2-40B4-BE49-F238E27FC236}">
                  <a16:creationId xmlns:a16="http://schemas.microsoft.com/office/drawing/2014/main" id="{E4269328-945D-411E-9578-350C80EA94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71862" y="3505200"/>
              <a:ext cx="0" cy="41637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Rounded Rectangle 23">
              <a:extLst>
                <a:ext uri="{FF2B5EF4-FFF2-40B4-BE49-F238E27FC236}">
                  <a16:creationId xmlns:a16="http://schemas.microsoft.com/office/drawing/2014/main" id="{8E96E56B-04D9-4190-A400-7404EE32D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3784" y="3281320"/>
              <a:ext cx="1373876" cy="2492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Show Similar Fonts</a:t>
              </a:r>
            </a:p>
          </p:txBody>
        </p:sp>
        <p:sp>
          <p:nvSpPr>
            <p:cNvPr id="10" name="Line 4">
              <a:extLst>
                <a:ext uri="{FF2B5EF4-FFF2-40B4-BE49-F238E27FC236}">
                  <a16:creationId xmlns:a16="http://schemas.microsoft.com/office/drawing/2014/main" id="{39B29C44-26F5-4827-98DF-A4951F62C2C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839340" y="4094586"/>
              <a:ext cx="0" cy="410548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Rounded Rectangle 23">
              <a:extLst>
                <a:ext uri="{FF2B5EF4-FFF2-40B4-BE49-F238E27FC236}">
                  <a16:creationId xmlns:a16="http://schemas.microsoft.com/office/drawing/2014/main" id="{3A91092C-B76B-4460-AC72-A0D45C26E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1046" y="4380515"/>
              <a:ext cx="1200113" cy="2492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Add to Favorites</a:t>
              </a:r>
            </a:p>
          </p:txBody>
        </p:sp>
        <p:sp>
          <p:nvSpPr>
            <p:cNvPr id="13" name="Line 4">
              <a:extLst>
                <a:ext uri="{FF2B5EF4-FFF2-40B4-BE49-F238E27FC236}">
                  <a16:creationId xmlns:a16="http://schemas.microsoft.com/office/drawing/2014/main" id="{A702A690-6353-461F-9AB9-B02188C46C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186875" y="4019022"/>
              <a:ext cx="529030" cy="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Rounded Rectangle 23">
              <a:extLst>
                <a:ext uri="{FF2B5EF4-FFF2-40B4-BE49-F238E27FC236}">
                  <a16:creationId xmlns:a16="http://schemas.microsoft.com/office/drawing/2014/main" id="{19D0720B-1DB1-4443-B284-8F7A627F4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08558" y="3895531"/>
              <a:ext cx="720328" cy="2492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Activate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8304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Rules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89D344-6058-43AA-960E-A13654E4FF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721" y="2421786"/>
            <a:ext cx="6428558" cy="201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74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Lists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 dirty="0"/>
          </a:p>
        </p:txBody>
      </p:sp>
      <p:pic>
        <p:nvPicPr>
          <p:cNvPr id="8195" name="Picture 1" descr="lis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676400"/>
            <a:ext cx="3360738" cy="385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4396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Bullets and Numbering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pic>
        <p:nvPicPr>
          <p:cNvPr id="9219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280538" y="1371600"/>
            <a:ext cx="4582925" cy="482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9833909"/>
      </p:ext>
    </p:extLst>
  </p:cSld>
  <p:clrMapOvr>
    <a:masterClrMapping/>
  </p:clrMapOvr>
</p:sld>
</file>

<file path=ppt/theme/theme1.xml><?xml version="1.0" encoding="utf-8"?>
<a:theme xmlns:a="http://schemas.openxmlformats.org/drawingml/2006/main" name="1_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6BD36C8-305F-4882-A7F2-4FEC1771BF9B}" vid="{8C8C92D2-93BC-4A65-94B1-661E8020A0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1575</TotalTime>
  <Words>560</Words>
  <Application>Microsoft Office PowerPoint</Application>
  <PresentationFormat>On-screen Show (4:3)</PresentationFormat>
  <Paragraphs>157</Paragraphs>
  <Slides>31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Myriad Pro</vt:lpstr>
      <vt:lpstr>Times New Roman</vt:lpstr>
      <vt:lpstr>Wingdings</vt:lpstr>
      <vt:lpstr>1_LO Choice</vt:lpstr>
      <vt:lpstr>Customizing a Document</vt:lpstr>
      <vt:lpstr>Selection Tools</vt:lpstr>
      <vt:lpstr>Character Formatting Attributes</vt:lpstr>
      <vt:lpstr>Paragraph Formatting Attributes</vt:lpstr>
      <vt:lpstr>Optical Margin Alignment</vt:lpstr>
      <vt:lpstr>Adobe Fonts</vt:lpstr>
      <vt:lpstr>Rules</vt:lpstr>
      <vt:lpstr>Lists</vt:lpstr>
      <vt:lpstr>The Bullets and Numbering Dialog Box</vt:lpstr>
      <vt:lpstr>Paragraph Composer</vt:lpstr>
      <vt:lpstr>PowerPoint Presentation</vt:lpstr>
      <vt:lpstr>Fills</vt:lpstr>
      <vt:lpstr>Strokes</vt:lpstr>
      <vt:lpstr>The Stroke Panel</vt:lpstr>
      <vt:lpstr>Process Colors</vt:lpstr>
      <vt:lpstr>Spot Colors</vt:lpstr>
      <vt:lpstr>The Eyedropper Tool </vt:lpstr>
      <vt:lpstr>The Color Panel</vt:lpstr>
      <vt:lpstr>PANTONE Colors</vt:lpstr>
      <vt:lpstr>The Color Picker</vt:lpstr>
      <vt:lpstr>Swatches</vt:lpstr>
      <vt:lpstr>The Swatches Panel and Swatch Library</vt:lpstr>
      <vt:lpstr>Mixed Inks</vt:lpstr>
      <vt:lpstr>Gradients</vt:lpstr>
      <vt:lpstr>PowerPoint Presentation</vt:lpstr>
      <vt:lpstr>Styles</vt:lpstr>
      <vt:lpstr>The Paragraph Styles and Character Styles Panels</vt:lpstr>
      <vt:lpstr>The Object Styles Panel</vt:lpstr>
      <vt:lpstr>Quick Apply</vt:lpstr>
      <vt:lpstr>PowerPoint Presentation</vt:lpstr>
      <vt:lpstr>Reflective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Perry</dc:creator>
  <cp:lastModifiedBy>Peter Bauer</cp:lastModifiedBy>
  <cp:revision>50</cp:revision>
  <dcterms:created xsi:type="dcterms:W3CDTF">2016-08-03T18:48:40Z</dcterms:created>
  <dcterms:modified xsi:type="dcterms:W3CDTF">2019-02-18T16:15:48Z</dcterms:modified>
</cp:coreProperties>
</file>