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40"/>
  </p:notesMasterIdLst>
  <p:handoutMasterIdLst>
    <p:handoutMasterId r:id="rId41"/>
  </p:handout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94" r:id="rId10"/>
    <p:sldId id="269" r:id="rId11"/>
    <p:sldId id="270" r:id="rId12"/>
    <p:sldId id="271" r:id="rId13"/>
    <p:sldId id="272" r:id="rId14"/>
    <p:sldId id="273" r:id="rId15"/>
    <p:sldId id="295" r:id="rId16"/>
    <p:sldId id="274" r:id="rId17"/>
    <p:sldId id="275" r:id="rId18"/>
    <p:sldId id="296" r:id="rId19"/>
    <p:sldId id="276" r:id="rId20"/>
    <p:sldId id="277" r:id="rId21"/>
    <p:sldId id="278" r:id="rId22"/>
    <p:sldId id="279" r:id="rId23"/>
    <p:sldId id="293" r:id="rId24"/>
    <p:sldId id="281" r:id="rId25"/>
    <p:sldId id="282" r:id="rId26"/>
    <p:sldId id="283" r:id="rId27"/>
    <p:sldId id="284" r:id="rId28"/>
    <p:sldId id="297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8" r:id="rId38"/>
    <p:sldId id="260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5" autoAdjust="0"/>
    <p:restoredTop sz="96374" autoAdjust="0"/>
  </p:normalViewPr>
  <p:slideViewPr>
    <p:cSldViewPr>
      <p:cViewPr>
        <p:scale>
          <a:sx n="130" d="100"/>
          <a:sy n="130" d="100"/>
        </p:scale>
        <p:origin x="123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D97427-730A-FC42-B361-B9F2D85ACFD3}" type="doc">
      <dgm:prSet loTypeId="urn:microsoft.com/office/officeart/2005/8/layout/cycle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6F9FEA-A65F-E044-9748-BEA1C5B9FD2D}">
      <dgm:prSet phldrT="[Text]"/>
      <dgm:spPr>
        <a:solidFill>
          <a:srgbClr val="009DDC"/>
        </a:solidFill>
      </dgm:spPr>
      <dgm:t>
        <a:bodyPr/>
        <a:lstStyle/>
        <a:p>
          <a:r>
            <a:rPr lang="en-US" dirty="0"/>
            <a:t>Initiate</a:t>
          </a:r>
        </a:p>
      </dgm:t>
    </dgm:pt>
    <dgm:pt modelId="{7D8E6508-B435-5544-994E-CFEE36ED4467}" type="parTrans" cxnId="{58C5CFDD-68B4-6548-B1A1-5FC58748C546}">
      <dgm:prSet/>
      <dgm:spPr/>
      <dgm:t>
        <a:bodyPr/>
        <a:lstStyle/>
        <a:p>
          <a:endParaRPr lang="en-US"/>
        </a:p>
      </dgm:t>
    </dgm:pt>
    <dgm:pt modelId="{FDE7BF0B-0B34-584B-9CA8-F719B11A3B6A}" type="sibTrans" cxnId="{58C5CFDD-68B4-6548-B1A1-5FC58748C546}">
      <dgm:prSet/>
      <dgm:spPr>
        <a:solidFill>
          <a:srgbClr val="DDDDDD"/>
        </a:solidFill>
      </dgm:spPr>
      <dgm:t>
        <a:bodyPr/>
        <a:lstStyle/>
        <a:p>
          <a:endParaRPr lang="en-US"/>
        </a:p>
      </dgm:t>
    </dgm:pt>
    <dgm:pt modelId="{5BC74366-5AE7-4645-9576-E9229A798E89}">
      <dgm:prSet phldrT="[Text]"/>
      <dgm:spPr>
        <a:solidFill>
          <a:srgbClr val="009DDC"/>
        </a:solidFill>
      </dgm:spPr>
      <dgm:t>
        <a:bodyPr/>
        <a:lstStyle/>
        <a:p>
          <a:r>
            <a:rPr lang="en-US" dirty="0"/>
            <a:t>Plan</a:t>
          </a:r>
        </a:p>
      </dgm:t>
    </dgm:pt>
    <dgm:pt modelId="{E13FD3A1-6BE3-FE4F-9DCD-5CEF257A876E}" type="parTrans" cxnId="{7A5DF19B-4F7E-AB4D-B151-C78E8BA4397B}">
      <dgm:prSet/>
      <dgm:spPr/>
      <dgm:t>
        <a:bodyPr/>
        <a:lstStyle/>
        <a:p>
          <a:endParaRPr lang="en-US"/>
        </a:p>
      </dgm:t>
    </dgm:pt>
    <dgm:pt modelId="{F1591A79-542B-D74F-9754-DD2B269B950A}" type="sibTrans" cxnId="{7A5DF19B-4F7E-AB4D-B151-C78E8BA4397B}">
      <dgm:prSet/>
      <dgm:spPr/>
      <dgm:t>
        <a:bodyPr/>
        <a:lstStyle/>
        <a:p>
          <a:endParaRPr lang="en-US"/>
        </a:p>
      </dgm:t>
    </dgm:pt>
    <dgm:pt modelId="{78CBEF4B-539A-1248-8F67-AB1335F2FC2B}">
      <dgm:prSet phldrT="[Text]"/>
      <dgm:spPr>
        <a:solidFill>
          <a:srgbClr val="009DDC"/>
        </a:solidFill>
      </dgm:spPr>
      <dgm:t>
        <a:bodyPr/>
        <a:lstStyle/>
        <a:p>
          <a:r>
            <a:rPr lang="en-US" dirty="0"/>
            <a:t>Execute</a:t>
          </a:r>
        </a:p>
      </dgm:t>
    </dgm:pt>
    <dgm:pt modelId="{6EBF650E-8051-2B44-AF11-8E8E9AE6D7C5}" type="parTrans" cxnId="{F5CD95CE-E1BA-E04B-ABF2-73538416608B}">
      <dgm:prSet/>
      <dgm:spPr/>
      <dgm:t>
        <a:bodyPr/>
        <a:lstStyle/>
        <a:p>
          <a:endParaRPr lang="en-US"/>
        </a:p>
      </dgm:t>
    </dgm:pt>
    <dgm:pt modelId="{6DB4AAC9-A099-F646-AA76-868D76232C40}" type="sibTrans" cxnId="{F5CD95CE-E1BA-E04B-ABF2-73538416608B}">
      <dgm:prSet/>
      <dgm:spPr/>
      <dgm:t>
        <a:bodyPr/>
        <a:lstStyle/>
        <a:p>
          <a:endParaRPr lang="en-US"/>
        </a:p>
      </dgm:t>
    </dgm:pt>
    <dgm:pt modelId="{BD76F5C5-36D5-004C-BF4B-92499F510AD6}">
      <dgm:prSet phldrT="[Text]"/>
      <dgm:spPr>
        <a:solidFill>
          <a:srgbClr val="009DDC"/>
        </a:solidFill>
      </dgm:spPr>
      <dgm:t>
        <a:bodyPr/>
        <a:lstStyle/>
        <a:p>
          <a:r>
            <a:rPr lang="en-US" dirty="0"/>
            <a:t>Control</a:t>
          </a:r>
        </a:p>
      </dgm:t>
    </dgm:pt>
    <dgm:pt modelId="{1AD17B7A-6BD3-8949-94D3-131939A50373}" type="parTrans" cxnId="{9F769891-A696-F948-9DFA-65939D45C56B}">
      <dgm:prSet/>
      <dgm:spPr/>
      <dgm:t>
        <a:bodyPr/>
        <a:lstStyle/>
        <a:p>
          <a:endParaRPr lang="en-US"/>
        </a:p>
      </dgm:t>
    </dgm:pt>
    <dgm:pt modelId="{F32FBA76-B633-B444-BBBB-DAE908C21A0B}" type="sibTrans" cxnId="{9F769891-A696-F948-9DFA-65939D45C56B}">
      <dgm:prSet/>
      <dgm:spPr/>
      <dgm:t>
        <a:bodyPr/>
        <a:lstStyle/>
        <a:p>
          <a:endParaRPr lang="en-US"/>
        </a:p>
      </dgm:t>
    </dgm:pt>
    <dgm:pt modelId="{85401E04-0C8E-424A-B838-5C5AE979E988}">
      <dgm:prSet phldrT="[Text]"/>
      <dgm:spPr>
        <a:solidFill>
          <a:srgbClr val="009DDC"/>
        </a:solidFill>
      </dgm:spPr>
      <dgm:t>
        <a:bodyPr/>
        <a:lstStyle/>
        <a:p>
          <a:r>
            <a:rPr lang="en-US" dirty="0"/>
            <a:t>Close</a:t>
          </a:r>
        </a:p>
      </dgm:t>
    </dgm:pt>
    <dgm:pt modelId="{6E4F78C9-F5F0-AD4B-B179-030CDB434B35}" type="parTrans" cxnId="{E506B9E8-CE23-B24E-801C-1B12297BB5A2}">
      <dgm:prSet/>
      <dgm:spPr/>
      <dgm:t>
        <a:bodyPr/>
        <a:lstStyle/>
        <a:p>
          <a:endParaRPr lang="en-US"/>
        </a:p>
      </dgm:t>
    </dgm:pt>
    <dgm:pt modelId="{28602EE1-A897-4246-AA76-16DBF67C27D5}" type="sibTrans" cxnId="{E506B9E8-CE23-B24E-801C-1B12297BB5A2}">
      <dgm:prSet/>
      <dgm:spPr/>
      <dgm:t>
        <a:bodyPr/>
        <a:lstStyle/>
        <a:p>
          <a:endParaRPr lang="en-US"/>
        </a:p>
      </dgm:t>
    </dgm:pt>
    <dgm:pt modelId="{19EE113D-D9A5-8146-B716-7EA9FF2E5B21}" type="pres">
      <dgm:prSet presAssocID="{6ED97427-730A-FC42-B361-B9F2D85ACFD3}" presName="Name0" presStyleCnt="0">
        <dgm:presLayoutVars>
          <dgm:dir/>
          <dgm:resizeHandles val="exact"/>
        </dgm:presLayoutVars>
      </dgm:prSet>
      <dgm:spPr/>
    </dgm:pt>
    <dgm:pt modelId="{23428190-42CD-2940-9CE9-1F350A448DB1}" type="pres">
      <dgm:prSet presAssocID="{6ED97427-730A-FC42-B361-B9F2D85ACFD3}" presName="cycle" presStyleCnt="0"/>
      <dgm:spPr/>
    </dgm:pt>
    <dgm:pt modelId="{0D78AAE9-5607-5244-9656-DE4689A2FA4A}" type="pres">
      <dgm:prSet presAssocID="{566F9FEA-A65F-E044-9748-BEA1C5B9FD2D}" presName="nodeFirstNode" presStyleLbl="node1" presStyleIdx="0" presStyleCnt="5">
        <dgm:presLayoutVars>
          <dgm:bulletEnabled val="1"/>
        </dgm:presLayoutVars>
      </dgm:prSet>
      <dgm:spPr/>
    </dgm:pt>
    <dgm:pt modelId="{8F8C45B3-7925-664C-AA14-621E0B8F36C1}" type="pres">
      <dgm:prSet presAssocID="{FDE7BF0B-0B34-584B-9CA8-F719B11A3B6A}" presName="sibTransFirstNode" presStyleLbl="bgShp" presStyleIdx="0" presStyleCnt="1"/>
      <dgm:spPr/>
    </dgm:pt>
    <dgm:pt modelId="{57C7F809-CDF9-C844-BD70-5E9092173720}" type="pres">
      <dgm:prSet presAssocID="{5BC74366-5AE7-4645-9576-E9229A798E89}" presName="nodeFollowingNodes" presStyleLbl="node1" presStyleIdx="1" presStyleCnt="5">
        <dgm:presLayoutVars>
          <dgm:bulletEnabled val="1"/>
        </dgm:presLayoutVars>
      </dgm:prSet>
      <dgm:spPr/>
    </dgm:pt>
    <dgm:pt modelId="{14ADDF98-345F-B042-993B-E0600F4FBB8D}" type="pres">
      <dgm:prSet presAssocID="{78CBEF4B-539A-1248-8F67-AB1335F2FC2B}" presName="nodeFollowingNodes" presStyleLbl="node1" presStyleIdx="2" presStyleCnt="5">
        <dgm:presLayoutVars>
          <dgm:bulletEnabled val="1"/>
        </dgm:presLayoutVars>
      </dgm:prSet>
      <dgm:spPr/>
    </dgm:pt>
    <dgm:pt modelId="{C6C145E1-E9BD-5B4E-B588-987E49FAC5E7}" type="pres">
      <dgm:prSet presAssocID="{BD76F5C5-36D5-004C-BF4B-92499F510AD6}" presName="nodeFollowingNodes" presStyleLbl="node1" presStyleIdx="3" presStyleCnt="5">
        <dgm:presLayoutVars>
          <dgm:bulletEnabled val="1"/>
        </dgm:presLayoutVars>
      </dgm:prSet>
      <dgm:spPr/>
    </dgm:pt>
    <dgm:pt modelId="{646830A5-5E34-B54E-A0C8-FBB85E3E374C}" type="pres">
      <dgm:prSet presAssocID="{85401E04-0C8E-424A-B838-5C5AE979E988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0BB0B41C-B9DD-404D-A88F-41DB9D5FCEFC}" type="presOf" srcId="{5BC74366-5AE7-4645-9576-E9229A798E89}" destId="{57C7F809-CDF9-C844-BD70-5E9092173720}" srcOrd="0" destOrd="0" presId="urn:microsoft.com/office/officeart/2005/8/layout/cycle3"/>
    <dgm:cxn modelId="{D4765534-6204-4734-9D52-3C0057EC15B1}" type="presOf" srcId="{BD76F5C5-36D5-004C-BF4B-92499F510AD6}" destId="{C6C145E1-E9BD-5B4E-B588-987E49FAC5E7}" srcOrd="0" destOrd="0" presId="urn:microsoft.com/office/officeart/2005/8/layout/cycle3"/>
    <dgm:cxn modelId="{D940CB3C-1A69-4220-BB18-9EA0BD1C51DC}" type="presOf" srcId="{85401E04-0C8E-424A-B838-5C5AE979E988}" destId="{646830A5-5E34-B54E-A0C8-FBB85E3E374C}" srcOrd="0" destOrd="0" presId="urn:microsoft.com/office/officeart/2005/8/layout/cycle3"/>
    <dgm:cxn modelId="{4C351C3D-C7F8-4716-9DCF-39F44C4CB06C}" type="presOf" srcId="{FDE7BF0B-0B34-584B-9CA8-F719B11A3B6A}" destId="{8F8C45B3-7925-664C-AA14-621E0B8F36C1}" srcOrd="0" destOrd="0" presId="urn:microsoft.com/office/officeart/2005/8/layout/cycle3"/>
    <dgm:cxn modelId="{F856E54A-733E-485C-A758-4953C7D2BB5A}" type="presOf" srcId="{566F9FEA-A65F-E044-9748-BEA1C5B9FD2D}" destId="{0D78AAE9-5607-5244-9656-DE4689A2FA4A}" srcOrd="0" destOrd="0" presId="urn:microsoft.com/office/officeart/2005/8/layout/cycle3"/>
    <dgm:cxn modelId="{9F769891-A696-F948-9DFA-65939D45C56B}" srcId="{6ED97427-730A-FC42-B361-B9F2D85ACFD3}" destId="{BD76F5C5-36D5-004C-BF4B-92499F510AD6}" srcOrd="3" destOrd="0" parTransId="{1AD17B7A-6BD3-8949-94D3-131939A50373}" sibTransId="{F32FBA76-B633-B444-BBBB-DAE908C21A0B}"/>
    <dgm:cxn modelId="{7A5DF19B-4F7E-AB4D-B151-C78E8BA4397B}" srcId="{6ED97427-730A-FC42-B361-B9F2D85ACFD3}" destId="{5BC74366-5AE7-4645-9576-E9229A798E89}" srcOrd="1" destOrd="0" parTransId="{E13FD3A1-6BE3-FE4F-9DCD-5CEF257A876E}" sibTransId="{F1591A79-542B-D74F-9754-DD2B269B950A}"/>
    <dgm:cxn modelId="{F5CD95CE-E1BA-E04B-ABF2-73538416608B}" srcId="{6ED97427-730A-FC42-B361-B9F2D85ACFD3}" destId="{78CBEF4B-539A-1248-8F67-AB1335F2FC2B}" srcOrd="2" destOrd="0" parTransId="{6EBF650E-8051-2B44-AF11-8E8E9AE6D7C5}" sibTransId="{6DB4AAC9-A099-F646-AA76-868D76232C40}"/>
    <dgm:cxn modelId="{7DEFD1D5-9993-47DE-9462-CADEF5EB1403}" type="presOf" srcId="{78CBEF4B-539A-1248-8F67-AB1335F2FC2B}" destId="{14ADDF98-345F-B042-993B-E0600F4FBB8D}" srcOrd="0" destOrd="0" presId="urn:microsoft.com/office/officeart/2005/8/layout/cycle3"/>
    <dgm:cxn modelId="{58C5CFDD-68B4-6548-B1A1-5FC58748C546}" srcId="{6ED97427-730A-FC42-B361-B9F2D85ACFD3}" destId="{566F9FEA-A65F-E044-9748-BEA1C5B9FD2D}" srcOrd="0" destOrd="0" parTransId="{7D8E6508-B435-5544-994E-CFEE36ED4467}" sibTransId="{FDE7BF0B-0B34-584B-9CA8-F719B11A3B6A}"/>
    <dgm:cxn modelId="{E506B9E8-CE23-B24E-801C-1B12297BB5A2}" srcId="{6ED97427-730A-FC42-B361-B9F2D85ACFD3}" destId="{85401E04-0C8E-424A-B838-5C5AE979E988}" srcOrd="4" destOrd="0" parTransId="{6E4F78C9-F5F0-AD4B-B179-030CDB434B35}" sibTransId="{28602EE1-A897-4246-AA76-16DBF67C27D5}"/>
    <dgm:cxn modelId="{AB5859ED-E92B-4789-A81A-EB64A540428D}" type="presOf" srcId="{6ED97427-730A-FC42-B361-B9F2D85ACFD3}" destId="{19EE113D-D9A5-8146-B716-7EA9FF2E5B21}" srcOrd="0" destOrd="0" presId="urn:microsoft.com/office/officeart/2005/8/layout/cycle3"/>
    <dgm:cxn modelId="{F319035F-142B-44DA-B11A-F9A0151999DB}" type="presParOf" srcId="{19EE113D-D9A5-8146-B716-7EA9FF2E5B21}" destId="{23428190-42CD-2940-9CE9-1F350A448DB1}" srcOrd="0" destOrd="0" presId="urn:microsoft.com/office/officeart/2005/8/layout/cycle3"/>
    <dgm:cxn modelId="{F9B323E1-076C-4322-B9BB-89DE5498BA50}" type="presParOf" srcId="{23428190-42CD-2940-9CE9-1F350A448DB1}" destId="{0D78AAE9-5607-5244-9656-DE4689A2FA4A}" srcOrd="0" destOrd="0" presId="urn:microsoft.com/office/officeart/2005/8/layout/cycle3"/>
    <dgm:cxn modelId="{1D320D36-9213-46D2-9358-3BE51B067658}" type="presParOf" srcId="{23428190-42CD-2940-9CE9-1F350A448DB1}" destId="{8F8C45B3-7925-664C-AA14-621E0B8F36C1}" srcOrd="1" destOrd="0" presId="urn:microsoft.com/office/officeart/2005/8/layout/cycle3"/>
    <dgm:cxn modelId="{AA2D2FF2-9D4F-454A-A8A1-B79510774858}" type="presParOf" srcId="{23428190-42CD-2940-9CE9-1F350A448DB1}" destId="{57C7F809-CDF9-C844-BD70-5E9092173720}" srcOrd="2" destOrd="0" presId="urn:microsoft.com/office/officeart/2005/8/layout/cycle3"/>
    <dgm:cxn modelId="{7BD0BE09-ED7E-4D4A-9419-20DB2E62EC2B}" type="presParOf" srcId="{23428190-42CD-2940-9CE9-1F350A448DB1}" destId="{14ADDF98-345F-B042-993B-E0600F4FBB8D}" srcOrd="3" destOrd="0" presId="urn:microsoft.com/office/officeart/2005/8/layout/cycle3"/>
    <dgm:cxn modelId="{F3D4A55E-1EF1-4480-A515-7353700CE26B}" type="presParOf" srcId="{23428190-42CD-2940-9CE9-1F350A448DB1}" destId="{C6C145E1-E9BD-5B4E-B588-987E49FAC5E7}" srcOrd="4" destOrd="0" presId="urn:microsoft.com/office/officeart/2005/8/layout/cycle3"/>
    <dgm:cxn modelId="{597BD26C-8BCD-4089-AD60-955A095C3CCD}" type="presParOf" srcId="{23428190-42CD-2940-9CE9-1F350A448DB1}" destId="{646830A5-5E34-B54E-A0C8-FBB85E3E374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C45B3-7925-664C-AA14-621E0B8F36C1}">
      <dsp:nvSpPr>
        <dsp:cNvPr id="0" name=""/>
        <dsp:cNvSpPr/>
      </dsp:nvSpPr>
      <dsp:spPr>
        <a:xfrm>
          <a:off x="607151" y="-18775"/>
          <a:ext cx="3814897" cy="3814897"/>
        </a:xfrm>
        <a:prstGeom prst="circularArrow">
          <a:avLst>
            <a:gd name="adj1" fmla="val 5544"/>
            <a:gd name="adj2" fmla="val 330680"/>
            <a:gd name="adj3" fmla="val 13853396"/>
            <a:gd name="adj4" fmla="val 17338994"/>
            <a:gd name="adj5" fmla="val 5757"/>
          </a:avLst>
        </a:prstGeom>
        <a:solidFill>
          <a:srgbClr val="DDDDD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78AAE9-5607-5244-9656-DE4689A2FA4A}">
      <dsp:nvSpPr>
        <dsp:cNvPr id="0" name=""/>
        <dsp:cNvSpPr/>
      </dsp:nvSpPr>
      <dsp:spPr>
        <a:xfrm>
          <a:off x="1651434" y="1942"/>
          <a:ext cx="1726331" cy="863165"/>
        </a:xfrm>
        <a:prstGeom prst="roundRect">
          <a:avLst/>
        </a:prstGeom>
        <a:solidFill>
          <a:srgbClr val="009DD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Initiate</a:t>
          </a:r>
        </a:p>
      </dsp:txBody>
      <dsp:txXfrm>
        <a:off x="1693570" y="44078"/>
        <a:ext cx="1642059" cy="778893"/>
      </dsp:txXfrm>
    </dsp:sp>
    <dsp:sp modelId="{57C7F809-CDF9-C844-BD70-5E9092173720}">
      <dsp:nvSpPr>
        <dsp:cNvPr id="0" name=""/>
        <dsp:cNvSpPr/>
      </dsp:nvSpPr>
      <dsp:spPr>
        <a:xfrm>
          <a:off x="3198633" y="1126049"/>
          <a:ext cx="1726331" cy="863165"/>
        </a:xfrm>
        <a:prstGeom prst="roundRect">
          <a:avLst/>
        </a:prstGeom>
        <a:solidFill>
          <a:srgbClr val="009DD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Plan</a:t>
          </a:r>
        </a:p>
      </dsp:txBody>
      <dsp:txXfrm>
        <a:off x="3240769" y="1168185"/>
        <a:ext cx="1642059" cy="778893"/>
      </dsp:txXfrm>
    </dsp:sp>
    <dsp:sp modelId="{14ADDF98-345F-B042-993B-E0600F4FBB8D}">
      <dsp:nvSpPr>
        <dsp:cNvPr id="0" name=""/>
        <dsp:cNvSpPr/>
      </dsp:nvSpPr>
      <dsp:spPr>
        <a:xfrm>
          <a:off x="2607655" y="2944891"/>
          <a:ext cx="1726331" cy="863165"/>
        </a:xfrm>
        <a:prstGeom prst="roundRect">
          <a:avLst/>
        </a:prstGeom>
        <a:solidFill>
          <a:srgbClr val="009DD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Execute</a:t>
          </a:r>
        </a:p>
      </dsp:txBody>
      <dsp:txXfrm>
        <a:off x="2649791" y="2987027"/>
        <a:ext cx="1642059" cy="778893"/>
      </dsp:txXfrm>
    </dsp:sp>
    <dsp:sp modelId="{C6C145E1-E9BD-5B4E-B588-987E49FAC5E7}">
      <dsp:nvSpPr>
        <dsp:cNvPr id="0" name=""/>
        <dsp:cNvSpPr/>
      </dsp:nvSpPr>
      <dsp:spPr>
        <a:xfrm>
          <a:off x="695212" y="2944891"/>
          <a:ext cx="1726331" cy="863165"/>
        </a:xfrm>
        <a:prstGeom prst="roundRect">
          <a:avLst/>
        </a:prstGeom>
        <a:solidFill>
          <a:srgbClr val="009DD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Control</a:t>
          </a:r>
        </a:p>
      </dsp:txBody>
      <dsp:txXfrm>
        <a:off x="737348" y="2987027"/>
        <a:ext cx="1642059" cy="778893"/>
      </dsp:txXfrm>
    </dsp:sp>
    <dsp:sp modelId="{646830A5-5E34-B54E-A0C8-FBB85E3E374C}">
      <dsp:nvSpPr>
        <dsp:cNvPr id="0" name=""/>
        <dsp:cNvSpPr/>
      </dsp:nvSpPr>
      <dsp:spPr>
        <a:xfrm>
          <a:off x="104234" y="1126049"/>
          <a:ext cx="1726331" cy="863165"/>
        </a:xfrm>
        <a:prstGeom prst="roundRect">
          <a:avLst/>
        </a:prstGeom>
        <a:solidFill>
          <a:srgbClr val="009DD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Close</a:t>
          </a:r>
        </a:p>
      </dsp:txBody>
      <dsp:txXfrm>
        <a:off x="146370" y="1168185"/>
        <a:ext cx="1642059" cy="7788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2/18/2019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0F7CEE52-0E8E-48AE-8024-C98FE489AF6A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7177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772F880-1862-4A9B-8E13-6EFE02D2A85F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563110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FA88A8D5-2974-4D16-88A1-CD924BD5DD5A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347626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AE2E656-9F41-4226-B84A-2FEAAC1FC199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78462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C3A1353-647E-4DA5-B9F0-1DA6FCBFCE70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988745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0B0E630A-F143-4FEA-BB6D-42446AA7A7C2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528699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35C50C78-C658-48AB-9CB8-6E52F333D17B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73948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32A27946-87EF-43D6-902E-0F0B903CBADA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48940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3755E411-6B4B-4FCB-8948-704CB879C818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381207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8ACAF199-0738-435B-85A2-238454C75953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841009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A281FB0D-1BA4-4043-8C9D-635626BBBDCA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52389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614144A-1EA3-4E3A-9C52-909BEBB3DDCE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014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83E4A112-1E0E-48B3-82EE-FE45DAE3D72E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217942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CD7A850-2A92-4368-A0A4-86E85451800C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316885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3821E3D5-F956-43BA-A167-0AC1F8908374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65582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30AF7BA-0541-4356-BDAE-66C68579E8DA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534242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A5FE60BB-7F8C-4081-BFA8-269F77256DCA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504845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0320EFF4-F522-44B6-88AB-F44FDF899089}" type="slidenum">
              <a:rPr lang="en-US" altLang="en-US" smtClean="0"/>
              <a:pPr/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359719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AC4DF55-98E8-4F71-95C5-9D2EF60839AC}" type="slidenum">
              <a:rPr lang="en-US" altLang="en-US" smtClean="0"/>
              <a:pPr/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995321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62D1753-53FC-452A-A3C0-343261EE3355}" type="slidenum">
              <a:rPr lang="en-US" altLang="en-US" smtClean="0"/>
              <a:pPr/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8802852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82CD22A-78C1-4875-B662-AF557392D6E2}" type="slidenum">
              <a:rPr lang="en-US" altLang="en-US" smtClean="0"/>
              <a:pPr/>
              <a:t>33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22885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C3BA5A9-7228-4279-A175-4C901DEB032C}" type="slidenum">
              <a:rPr lang="en-US" altLang="en-US" smtClean="0"/>
              <a:pPr/>
              <a:t>34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67540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E85B106D-8E42-4FAA-A891-E4CA0424882A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513535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B2FFAC8-C372-450C-A0B2-BB47E328628E}" type="slidenum">
              <a:rPr lang="en-US" altLang="en-US" smtClean="0"/>
              <a:pPr/>
              <a:t>35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09109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02A802C-8A97-4C0E-8959-C7F5F2264B28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75191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FA22A26C-9DFA-438D-83D5-D2043162B3C6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33125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6A452BE3-A106-43E8-A6C8-F69C714458A6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45245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9119141-D40B-45F9-BABC-9EA93302E92D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55191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E11F3452-E289-48B3-BF4D-8086925B1611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11785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87BB8B80-7AE9-4E51-BFFD-9EF8400ED4E2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4110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B084879-2468-413F-8EBB-53360DEFBCD5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69995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743748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872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921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809768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379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984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676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860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402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602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859298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56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611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7389989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0820642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5354645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529818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4049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721537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oice blocks-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247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4144164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8DA6CE66-0146-4689-BC9F-F56233496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48316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2636" y="4724693"/>
            <a:ext cx="2409439" cy="14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653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1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C42393-43EC-43C0-933C-6729D4D70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3626" y="4723384"/>
            <a:ext cx="2758449" cy="14996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4654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191395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799" r:id="rId27"/>
    <p:sldLayoutId id="2147483800" r:id="rId28"/>
    <p:sldLayoutId id="2147483801" r:id="rId29"/>
    <p:sldLayoutId id="2147483802" r:id="rId30"/>
    <p:sldLayoutId id="2147483804" r:id="rId3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Establish Project Requirements</a:t>
            </a:r>
          </a:p>
          <a:p>
            <a:r>
              <a:rPr lang="en-US" dirty="0"/>
              <a:t>Apply Design Principles</a:t>
            </a:r>
          </a:p>
          <a:p>
            <a:r>
              <a:rPr lang="en-US" dirty="0"/>
              <a:t>Create a New Document</a:t>
            </a:r>
          </a:p>
          <a:p>
            <a:r>
              <a:rPr lang="en-US" dirty="0"/>
              <a:t>Add Text to a Document</a:t>
            </a:r>
          </a:p>
          <a:p>
            <a:r>
              <a:rPr lang="en-US" dirty="0"/>
              <a:t>Add Graphics to a Document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Designing a Document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Design Principles and Elements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Emphasis</a:t>
            </a:r>
          </a:p>
          <a:p>
            <a:r>
              <a:rPr lang="en-US" dirty="0"/>
              <a:t>Movement</a:t>
            </a:r>
          </a:p>
          <a:p>
            <a:r>
              <a:rPr lang="en-US" dirty="0"/>
              <a:t>Balance</a:t>
            </a:r>
          </a:p>
          <a:p>
            <a:r>
              <a:rPr lang="en-US" dirty="0"/>
              <a:t>Unity</a:t>
            </a:r>
          </a:p>
          <a:p>
            <a:r>
              <a:rPr lang="en-US" dirty="0"/>
              <a:t>Color</a:t>
            </a:r>
          </a:p>
          <a:p>
            <a:r>
              <a:rPr lang="en-US" dirty="0"/>
              <a:t>White Space</a:t>
            </a:r>
          </a:p>
          <a:p>
            <a:r>
              <a:rPr lang="en-US" dirty="0"/>
              <a:t>Alignment</a:t>
            </a:r>
          </a:p>
          <a:p>
            <a:r>
              <a:rPr lang="en-US" dirty="0"/>
              <a:t>Line</a:t>
            </a:r>
          </a:p>
          <a:p>
            <a:r>
              <a:rPr lang="en-US" dirty="0"/>
              <a:t>Contrast</a:t>
            </a:r>
          </a:p>
          <a:p>
            <a:r>
              <a:rPr lang="en-US" dirty="0"/>
              <a:t>Rule of thirds</a:t>
            </a:r>
          </a:p>
          <a:p>
            <a:r>
              <a:rPr lang="en-US" dirty="0"/>
              <a:t>Proximity</a:t>
            </a:r>
          </a:p>
        </p:txBody>
      </p:sp>
    </p:spTree>
    <p:extLst>
      <p:ext uri="{BB962C8B-B14F-4D97-AF65-F5344CB8AC3E}">
        <p14:creationId xmlns:p14="http://schemas.microsoft.com/office/powerpoint/2010/main" val="539323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Visual Hierarchy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pic>
        <p:nvPicPr>
          <p:cNvPr id="11267" name="Picture 1" descr="visual_hierarch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484313"/>
            <a:ext cx="7789862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449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Symbols and Representative Graphics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pic>
        <p:nvPicPr>
          <p:cNvPr id="12291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48948" y="1887538"/>
            <a:ext cx="3646103" cy="344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2134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Use Primary Principles</a:t>
            </a:r>
          </a:p>
          <a:p>
            <a:pPr lvl="1"/>
            <a:r>
              <a:rPr lang="en-US" altLang="en-US" dirty="0"/>
              <a:t>Attempt to maintain both unity and variety.</a:t>
            </a:r>
          </a:p>
          <a:p>
            <a:pPr lvl="1"/>
            <a:r>
              <a:rPr lang="en-US" altLang="en-US" dirty="0"/>
              <a:t>Choose a font that can be used across all elements involved in the project.</a:t>
            </a:r>
          </a:p>
          <a:p>
            <a:pPr lvl="1"/>
            <a:r>
              <a:rPr lang="en-US" altLang="en-US" dirty="0"/>
              <a:t>Use the same color scheme throughout the project.</a:t>
            </a:r>
          </a:p>
          <a:p>
            <a:pPr lvl="1"/>
            <a:r>
              <a:rPr lang="en-US" altLang="en-US" dirty="0"/>
              <a:t>Create variety in the following ways:</a:t>
            </a:r>
          </a:p>
          <a:p>
            <a:pPr lvl="2"/>
            <a:r>
              <a:rPr lang="en-US" altLang="en-US" dirty="0"/>
              <a:t>Use two styles of the same typeface, such as condensed and bold.</a:t>
            </a:r>
          </a:p>
          <a:p>
            <a:pPr lvl="2"/>
            <a:r>
              <a:rPr lang="en-US" altLang="en-US" dirty="0"/>
              <a:t>Use different sizes or colors of the same graphic element.</a:t>
            </a:r>
          </a:p>
          <a:p>
            <a:r>
              <a:rPr lang="en-US" altLang="en-US" dirty="0"/>
              <a:t>Hierarchy, Dominance, Balance, and Proportion</a:t>
            </a:r>
          </a:p>
          <a:p>
            <a:pPr lvl="1"/>
            <a:r>
              <a:rPr lang="en-US" altLang="en-US" dirty="0"/>
              <a:t>Use graphic elements, such as images and text, to guide the viewer’</a:t>
            </a:r>
            <a:r>
              <a:rPr lang="en-US" altLang="ja-JP" dirty="0"/>
              <a:t>s eye to specific details of the design, such as event information.</a:t>
            </a:r>
          </a:p>
          <a:p>
            <a:pPr lvl="1"/>
            <a:r>
              <a:rPr lang="en-US" altLang="en-US" dirty="0"/>
              <a:t>Change characteristics of a specific graphic element in order to make it dominant.</a:t>
            </a:r>
          </a:p>
          <a:p>
            <a:pPr lvl="1"/>
            <a:r>
              <a:rPr lang="en-US" altLang="en-US" dirty="0"/>
              <a:t>Manipulate the relationship of elements in your composition by changing their size in relation to one another, changing the balance. </a:t>
            </a:r>
          </a:p>
          <a:p>
            <a:pPr lvl="1"/>
            <a:r>
              <a:rPr lang="en-US" altLang="en-US" dirty="0"/>
              <a:t>Change the proportion of design objects in order to create emphasis on the right graphic or text item.</a:t>
            </a:r>
          </a:p>
          <a:p>
            <a:endParaRPr lang="en-US" dirty="0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Guidelines for Applying Design Principles, Elements, and Composition to a Design (Slide 1 of 2)</a:t>
            </a:r>
          </a:p>
        </p:txBody>
      </p:sp>
    </p:spTree>
    <p:extLst>
      <p:ext uri="{BB962C8B-B14F-4D97-AF65-F5344CB8AC3E}">
        <p14:creationId xmlns:p14="http://schemas.microsoft.com/office/powerpoint/2010/main" val="3938929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Elements of Design</a:t>
            </a:r>
          </a:p>
          <a:p>
            <a:pPr lvl="1"/>
            <a:r>
              <a:rPr lang="en-US" altLang="en-US" dirty="0"/>
              <a:t>Lines can represent anything from a leaf to a building.</a:t>
            </a:r>
          </a:p>
          <a:p>
            <a:pPr lvl="1"/>
            <a:r>
              <a:rPr lang="en-US" altLang="en-US" dirty="0"/>
              <a:t>Lines can also be more literal, creating divisions and borders in your composition, adding to visual interest and creating a visual hierarchy.</a:t>
            </a:r>
          </a:p>
          <a:p>
            <a:pPr lvl="1"/>
            <a:r>
              <a:rPr lang="en-US" altLang="en-US" dirty="0"/>
              <a:t>Utilize Photoshop CC brush tools to create lines from hard to soft, changing the feel of your design in simple yet effective ways.</a:t>
            </a:r>
          </a:p>
          <a:p>
            <a:pPr lvl="1"/>
            <a:r>
              <a:rPr lang="en-US" altLang="en-US" dirty="0"/>
              <a:t>Text can also be used to create lines and be manipulated by changing the direction or placement.</a:t>
            </a:r>
          </a:p>
          <a:p>
            <a:r>
              <a:rPr lang="en-US" altLang="en-US" dirty="0"/>
              <a:t>Shape and Space</a:t>
            </a:r>
          </a:p>
          <a:p>
            <a:pPr lvl="1"/>
            <a:r>
              <a:rPr lang="en-US" altLang="en-US" dirty="0"/>
              <a:t>Shapes can be considered anything from a simple circle, to the silhouette of a person.</a:t>
            </a:r>
          </a:p>
          <a:p>
            <a:pPr lvl="1"/>
            <a:r>
              <a:rPr lang="en-US" altLang="en-US" dirty="0"/>
              <a:t>Shapes can be used to mimic or remind your viewer of something specific, such as a circle being reminiscent of the sun, or an array of rectangles set up as a city skyline.</a:t>
            </a:r>
          </a:p>
          <a:p>
            <a:pPr lvl="1"/>
            <a:r>
              <a:rPr lang="en-US" altLang="en-US" dirty="0"/>
              <a:t>Negative space can be a very useful element, creating a visually appealing balance and proportion.</a:t>
            </a:r>
          </a:p>
          <a:p>
            <a:pPr lvl="1"/>
            <a:r>
              <a:rPr lang="en-US" altLang="en-US" dirty="0"/>
              <a:t>Text can also be manipulated to mimic specific shapes, or made to coexist with a shape to create visual interest.</a:t>
            </a:r>
          </a:p>
          <a:p>
            <a:endParaRPr lang="en-US" dirty="0"/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Guidelines for Applying Design Principles, Elements, and Composition to a Design (Slide 2 of 2)</a:t>
            </a:r>
          </a:p>
        </p:txBody>
      </p:sp>
    </p:spTree>
    <p:extLst>
      <p:ext uri="{BB962C8B-B14F-4D97-AF65-F5344CB8AC3E}">
        <p14:creationId xmlns:p14="http://schemas.microsoft.com/office/powerpoint/2010/main" val="629591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B55C25-3266-4862-86E6-05E3F65A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6D1731-49AF-411C-BEA6-000681FA2D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Applying Design Principles</a:t>
            </a:r>
          </a:p>
        </p:txBody>
      </p:sp>
    </p:spTree>
    <p:extLst>
      <p:ext uri="{BB962C8B-B14F-4D97-AF65-F5344CB8AC3E}">
        <p14:creationId xmlns:p14="http://schemas.microsoft.com/office/powerpoint/2010/main" val="2579536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New Document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 dirty="0"/>
          </a:p>
        </p:txBody>
      </p:sp>
      <p:pic>
        <p:nvPicPr>
          <p:cNvPr id="15363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174387" y="1219200"/>
            <a:ext cx="6795227" cy="5160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579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Document Presets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pic>
        <p:nvPicPr>
          <p:cNvPr id="16387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37903" y="1295400"/>
            <a:ext cx="5668195" cy="468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6447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B55C25-3266-4862-86E6-05E3F65A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6D1731-49AF-411C-BEA6-000681FA2D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New Document</a:t>
            </a:r>
          </a:p>
        </p:txBody>
      </p:sp>
    </p:spTree>
    <p:extLst>
      <p:ext uri="{BB962C8B-B14F-4D97-AF65-F5344CB8AC3E}">
        <p14:creationId xmlns:p14="http://schemas.microsoft.com/office/powerpoint/2010/main" val="10645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Text Frames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C4F1BE4-877A-4F2C-AE34-E3E3CC536671}"/>
              </a:ext>
            </a:extLst>
          </p:cNvPr>
          <p:cNvGrpSpPr/>
          <p:nvPr/>
        </p:nvGrpSpPr>
        <p:grpSpPr>
          <a:xfrm>
            <a:off x="1900365" y="2743200"/>
            <a:ext cx="5343270" cy="1801230"/>
            <a:chOff x="1667130" y="2514600"/>
            <a:chExt cx="5343270" cy="180123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435705A-5C20-43BD-93FA-647C590FA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48000" y="2514600"/>
              <a:ext cx="2357299" cy="1344961"/>
            </a:xfrm>
            <a:prstGeom prst="rect">
              <a:avLst/>
            </a:prstGeom>
          </p:spPr>
        </p:pic>
        <p:sp>
          <p:nvSpPr>
            <p:cNvPr id="8" name="Line 66">
              <a:extLst>
                <a:ext uri="{FF2B5EF4-FFF2-40B4-BE49-F238E27FC236}">
                  <a16:creationId xmlns:a16="http://schemas.microsoft.com/office/drawing/2014/main" id="{FFD93EB5-6DC0-4A03-A9A6-C54E1F939B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43200" y="2852050"/>
              <a:ext cx="38893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Rounded Rectangle 17">
              <a:extLst>
                <a:ext uri="{FF2B5EF4-FFF2-40B4-BE49-F238E27FC236}">
                  <a16:creationId xmlns:a16="http://schemas.microsoft.com/office/drawing/2014/main" id="{84DC6C1F-9B3C-4D7B-9332-319452B1B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7130" y="2714731"/>
              <a:ext cx="1080695" cy="2746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In port</a:t>
              </a:r>
            </a:p>
          </p:txBody>
        </p:sp>
        <p:sp>
          <p:nvSpPr>
            <p:cNvPr id="10" name="Line 66">
              <a:extLst>
                <a:ext uri="{FF2B5EF4-FFF2-40B4-BE49-F238E27FC236}">
                  <a16:creationId xmlns:a16="http://schemas.microsoft.com/office/drawing/2014/main" id="{18264DB5-8185-434C-AD11-5B387D419B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271948" y="2651919"/>
              <a:ext cx="44305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Rounded Rectangle 17">
              <a:extLst>
                <a:ext uri="{FF2B5EF4-FFF2-40B4-BE49-F238E27FC236}">
                  <a16:creationId xmlns:a16="http://schemas.microsoft.com/office/drawing/2014/main" id="{9E182460-1101-491D-91B3-1AECE7FA6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4905" y="2514600"/>
              <a:ext cx="1385495" cy="2746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Resizing handle</a:t>
              </a:r>
            </a:p>
          </p:txBody>
        </p:sp>
        <p:sp>
          <p:nvSpPr>
            <p:cNvPr id="12" name="Line 66">
              <a:extLst>
                <a:ext uri="{FF2B5EF4-FFF2-40B4-BE49-F238E27FC236}">
                  <a16:creationId xmlns:a16="http://schemas.microsoft.com/office/drawing/2014/main" id="{C82FF3E6-FDE8-444F-A872-F0B2B41209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271948" y="3536962"/>
              <a:ext cx="44305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Rounded Rectangle 17">
              <a:extLst>
                <a:ext uri="{FF2B5EF4-FFF2-40B4-BE49-F238E27FC236}">
                  <a16:creationId xmlns:a16="http://schemas.microsoft.com/office/drawing/2014/main" id="{2B2A875E-7665-4DE9-AB8B-7D515901C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4905" y="3399643"/>
              <a:ext cx="1385495" cy="2746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/>
                <a:t>Out port</a:t>
              </a:r>
              <a:endParaRPr lang="en-US" sz="1100" b="1" dirty="0">
                <a:latin typeface="+mn-lt"/>
                <a:ea typeface="+mn-ea"/>
              </a:endParaRPr>
            </a:p>
          </p:txBody>
        </p:sp>
        <p:sp>
          <p:nvSpPr>
            <p:cNvPr id="15" name="Line 82">
              <a:extLst>
                <a:ext uri="{FF2B5EF4-FFF2-40B4-BE49-F238E27FC236}">
                  <a16:creationId xmlns:a16="http://schemas.microsoft.com/office/drawing/2014/main" id="{74D690BF-B226-45CF-B816-553D5A20EA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08536" y="3807867"/>
              <a:ext cx="0" cy="2774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Rounded Rectangle 9">
              <a:extLst>
                <a:ext uri="{FF2B5EF4-FFF2-40B4-BE49-F238E27FC236}">
                  <a16:creationId xmlns:a16="http://schemas.microsoft.com/office/drawing/2014/main" id="{BFB96E99-EA52-42B9-9C73-67F952101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0349" y="4041192"/>
              <a:ext cx="1476375" cy="2746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More type options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374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Identify the Audience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Consider client’s goals</a:t>
            </a:r>
          </a:p>
          <a:p>
            <a:r>
              <a:rPr lang="en-US" altLang="en-US" dirty="0"/>
              <a:t>Identify how rich media content can fulfill goals</a:t>
            </a:r>
          </a:p>
          <a:p>
            <a:r>
              <a:rPr lang="en-US" altLang="en-US" dirty="0"/>
              <a:t>Consider:</a:t>
            </a:r>
          </a:p>
          <a:p>
            <a:pPr lvl="1"/>
            <a:r>
              <a:rPr lang="en-US" altLang="en-US" dirty="0"/>
              <a:t>Usability</a:t>
            </a:r>
          </a:p>
          <a:p>
            <a:pPr lvl="1"/>
            <a:r>
              <a:rPr lang="en-US" altLang="en-US" dirty="0"/>
              <a:t>Accessibility</a:t>
            </a:r>
          </a:p>
          <a:p>
            <a:pPr lvl="1"/>
            <a:r>
              <a:rPr lang="en-US" altLang="en-US" dirty="0"/>
              <a:t>Engagement</a:t>
            </a:r>
          </a:p>
          <a:p>
            <a:pPr lvl="1"/>
            <a:r>
              <a:rPr lang="en-US" altLang="en-US" dirty="0"/>
              <a:t>Technology that audience is using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682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Control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75762" y="2743200"/>
            <a:ext cx="8792477" cy="1552575"/>
            <a:chOff x="100013" y="1695450"/>
            <a:chExt cx="8792477" cy="1552575"/>
          </a:xfrm>
        </p:grpSpPr>
        <p:pic>
          <p:nvPicPr>
            <p:cNvPr id="18436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27038" y="2362951"/>
              <a:ext cx="8435973" cy="439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7" name="Line 66"/>
            <p:cNvSpPr>
              <a:spLocks noChangeShapeType="1"/>
            </p:cNvSpPr>
            <p:nvPr/>
          </p:nvSpPr>
          <p:spPr bwMode="auto">
            <a:xfrm>
              <a:off x="685800" y="1952625"/>
              <a:ext cx="1588" cy="4540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38" name="Line 82"/>
            <p:cNvSpPr>
              <a:spLocks noChangeShapeType="1"/>
            </p:cNvSpPr>
            <p:nvPr/>
          </p:nvSpPr>
          <p:spPr bwMode="auto">
            <a:xfrm flipH="1" flipV="1">
              <a:off x="1358900" y="2762250"/>
              <a:ext cx="0" cy="2301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39" name="Line 99"/>
            <p:cNvSpPr>
              <a:spLocks noChangeShapeType="1"/>
            </p:cNvSpPr>
            <p:nvPr/>
          </p:nvSpPr>
          <p:spPr bwMode="auto">
            <a:xfrm flipH="1">
              <a:off x="2193925" y="1998663"/>
              <a:ext cx="7938" cy="3540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40" name="Line 113"/>
            <p:cNvSpPr>
              <a:spLocks noChangeShapeType="1"/>
            </p:cNvSpPr>
            <p:nvPr/>
          </p:nvSpPr>
          <p:spPr bwMode="auto">
            <a:xfrm rot="10800000">
              <a:off x="4275138" y="2708275"/>
              <a:ext cx="3175" cy="3016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100013" y="1695450"/>
              <a:ext cx="1476375" cy="3460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Object Reference Point</a:t>
              </a:r>
            </a:p>
          </p:txBody>
        </p:sp>
        <p:sp>
          <p:nvSpPr>
            <p:cNvPr id="10" name="Rounded Rectangle 9"/>
            <p:cNvSpPr>
              <a:spLocks noChangeArrowheads="1"/>
            </p:cNvSpPr>
            <p:nvPr/>
          </p:nvSpPr>
          <p:spPr bwMode="auto">
            <a:xfrm>
              <a:off x="588963" y="2971800"/>
              <a:ext cx="1476375" cy="2746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Object Location</a:t>
              </a:r>
            </a:p>
          </p:txBody>
        </p:sp>
        <p:sp>
          <p:nvSpPr>
            <p:cNvPr id="11" name="Rounded Rectangle 10"/>
            <p:cNvSpPr>
              <a:spLocks noChangeArrowheads="1"/>
            </p:cNvSpPr>
            <p:nvPr/>
          </p:nvSpPr>
          <p:spPr bwMode="auto">
            <a:xfrm>
              <a:off x="1681163" y="1695450"/>
              <a:ext cx="1476375" cy="34607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Width and Height</a:t>
              </a:r>
            </a:p>
          </p:txBody>
        </p:sp>
        <p:sp>
          <p:nvSpPr>
            <p:cNvPr id="18445" name="Line 113"/>
            <p:cNvSpPr>
              <a:spLocks noChangeShapeType="1"/>
            </p:cNvSpPr>
            <p:nvPr/>
          </p:nvSpPr>
          <p:spPr bwMode="auto">
            <a:xfrm rot="10800000">
              <a:off x="4772026" y="2708275"/>
              <a:ext cx="3175" cy="3016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46" name="Line 66"/>
            <p:cNvSpPr>
              <a:spLocks noChangeShapeType="1"/>
            </p:cNvSpPr>
            <p:nvPr/>
          </p:nvSpPr>
          <p:spPr bwMode="auto">
            <a:xfrm>
              <a:off x="5835804" y="2078038"/>
              <a:ext cx="1588" cy="3286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47" name="Line 82"/>
            <p:cNvSpPr>
              <a:spLocks noChangeShapeType="1"/>
            </p:cNvSpPr>
            <p:nvPr/>
          </p:nvSpPr>
          <p:spPr bwMode="auto">
            <a:xfrm flipH="1" flipV="1">
              <a:off x="6317455" y="2512217"/>
              <a:ext cx="9525" cy="4778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49" name="Line 113"/>
            <p:cNvSpPr>
              <a:spLocks noChangeShapeType="1"/>
            </p:cNvSpPr>
            <p:nvPr/>
          </p:nvSpPr>
          <p:spPr bwMode="auto">
            <a:xfrm rot="10800000" flipH="1">
              <a:off x="8569545" y="2695204"/>
              <a:ext cx="83566" cy="3188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Rounded Rectangle 17"/>
            <p:cNvSpPr>
              <a:spLocks noChangeArrowheads="1"/>
            </p:cNvSpPr>
            <p:nvPr/>
          </p:nvSpPr>
          <p:spPr bwMode="auto">
            <a:xfrm>
              <a:off x="5165879" y="1846263"/>
              <a:ext cx="1476375" cy="2746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Fill and Stroke</a:t>
              </a:r>
            </a:p>
          </p:txBody>
        </p:sp>
        <p:sp>
          <p:nvSpPr>
            <p:cNvPr id="19" name="Rounded Rectangle 18"/>
            <p:cNvSpPr>
              <a:spLocks noChangeArrowheads="1"/>
            </p:cNvSpPr>
            <p:nvPr/>
          </p:nvSpPr>
          <p:spPr bwMode="auto">
            <a:xfrm>
              <a:off x="5468938" y="2957725"/>
              <a:ext cx="1476375" cy="2746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Stroke Width</a:t>
              </a:r>
            </a:p>
          </p:txBody>
        </p:sp>
        <p:sp>
          <p:nvSpPr>
            <p:cNvPr id="21" name="Rounded Rectangle 20"/>
            <p:cNvSpPr>
              <a:spLocks noChangeArrowheads="1"/>
            </p:cNvSpPr>
            <p:nvPr/>
          </p:nvSpPr>
          <p:spPr bwMode="auto">
            <a:xfrm>
              <a:off x="7416116" y="2963863"/>
              <a:ext cx="1476374" cy="2685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Panel Menu Options</a:t>
              </a:r>
            </a:p>
          </p:txBody>
        </p:sp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3824288" y="2973388"/>
              <a:ext cx="1476375" cy="2746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Transform Options</a:t>
              </a:r>
            </a:p>
          </p:txBody>
        </p:sp>
        <p:sp>
          <p:nvSpPr>
            <p:cNvPr id="23" name="Line 99">
              <a:extLst>
                <a:ext uri="{FF2B5EF4-FFF2-40B4-BE49-F238E27FC236}">
                  <a16:creationId xmlns:a16="http://schemas.microsoft.com/office/drawing/2014/main" id="{05E1060D-228E-4C70-94D7-2EF68B6160B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01690" y="2109937"/>
              <a:ext cx="288295" cy="519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Rounded Rectangle 19">
              <a:extLst>
                <a:ext uri="{FF2B5EF4-FFF2-40B4-BE49-F238E27FC236}">
                  <a16:creationId xmlns:a16="http://schemas.microsoft.com/office/drawing/2014/main" id="{5A02F929-FABD-4EB6-8C08-4EB39DDF4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516" y="1846263"/>
              <a:ext cx="1476375" cy="2746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>
              <a:outerShdw blurRad="38100" dist="25401" dir="2700000" sx="99001" sy="99001" algn="tl" rotWithShape="0">
                <a:srgbClr val="80808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r>
                <a:rPr lang="en-US" sz="1100" b="1" dirty="0">
                  <a:latin typeface="+mn-lt"/>
                  <a:ea typeface="+mn-ea"/>
                </a:rPr>
                <a:t>Opacity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55310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Text Frame Options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1382796"/>
            <a:ext cx="4114800" cy="4865604"/>
          </a:xfrm>
          <a:prstGeom prst="rect">
            <a:avLst/>
          </a:prstGeom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1155350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Place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 dirty="0"/>
          </a:p>
        </p:txBody>
      </p:sp>
      <p:pic>
        <p:nvPicPr>
          <p:cNvPr id="20483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19815" y="1219200"/>
            <a:ext cx="7304371" cy="504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5273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Drag and Drop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879512" y="1191594"/>
            <a:ext cx="5384976" cy="5133006"/>
            <a:chOff x="2369469" y="1852292"/>
            <a:chExt cx="4405063" cy="4198944"/>
          </a:xfrm>
        </p:grpSpPr>
        <p:pic>
          <p:nvPicPr>
            <p:cNvPr id="21507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2369469" y="1852292"/>
              <a:ext cx="4405063" cy="4198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8" name="Rectangle 2"/>
            <p:cNvSpPr>
              <a:spLocks noChangeArrowheads="1"/>
            </p:cNvSpPr>
            <p:nvPr/>
          </p:nvSpPr>
          <p:spPr bwMode="auto">
            <a:xfrm>
              <a:off x="3449993" y="4240328"/>
              <a:ext cx="1169074" cy="49867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3542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Text Import Options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543835"/>
              </p:ext>
            </p:extLst>
          </p:nvPr>
        </p:nvGraphicFramePr>
        <p:xfrm>
          <a:off x="914400" y="1752600"/>
          <a:ext cx="7239000" cy="3944189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329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File 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TXT</a:t>
                      </a:r>
                    </a:p>
                  </a:txBody>
                  <a:tcPr marT="45730" marB="45730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Set computer language, platform, and type of dictionary.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Specify extra paragraph returns and apply formatting.</a:t>
                      </a:r>
                    </a:p>
                  </a:txBody>
                  <a:tcPr marT="45730" marB="45730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RTF</a:t>
                      </a:r>
                    </a:p>
                  </a:txBody>
                  <a:tcPr marT="45730" marB="45730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Specify settings for removing and preserving style for text and tables.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Import paragraph or character styles automatically.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Customize style by mapping RTF and InDesign styles.</a:t>
                      </a:r>
                    </a:p>
                  </a:txBody>
                  <a:tcPr marT="45730" marB="45730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15128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XLS</a:t>
                      </a:r>
                    </a:p>
                  </a:txBody>
                  <a:tcPr marT="45730" marB="45730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Specify settings for a worksheet of an XLS file.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Define cell range, specify view options and formatting of table, table style, and cells.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Define number of decimal places.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Retain inline graphics from Excel document.</a:t>
                      </a:r>
                    </a:p>
                  </a:txBody>
                  <a:tcPr marT="45730" marB="45730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DOC</a:t>
                      </a:r>
                    </a:p>
                  </a:txBody>
                  <a:tcPr marT="45730" marB="45730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Specify settings for removing and preserving text and table styles.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Import paragraph and character styles.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Automatically customize style by mapping DOC and InDesign styles.</a:t>
                      </a:r>
                    </a:p>
                  </a:txBody>
                  <a:tcPr marT="45730" marB="45730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90439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Multiple-File Place Feature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9DDC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Select multiple files in the </a:t>
            </a:r>
            <a:r>
              <a:rPr lang="en-US" altLang="en-US" b="1" dirty="0"/>
              <a:t>Place</a:t>
            </a:r>
            <a:r>
              <a:rPr lang="en-US" altLang="en-US" dirty="0"/>
              <a:t> dialog box.</a:t>
            </a:r>
          </a:p>
          <a:p>
            <a:pPr>
              <a:buClr>
                <a:srgbClr val="009DDC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Drag multiple files from a folder into an InDesign document.</a:t>
            </a:r>
          </a:p>
          <a:p>
            <a:pPr>
              <a:buClr>
                <a:srgbClr val="009DDC"/>
              </a:buClr>
              <a:buFont typeface="Wingdings" pitchFamily="2" charset="2"/>
              <a:buChar char="§"/>
            </a:pPr>
            <a:endParaRPr lang="en-US" altLang="en-US" sz="1600" b="1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1448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Rulers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 dirty="0"/>
          </a:p>
        </p:txBody>
      </p:sp>
      <p:sp>
        <p:nvSpPr>
          <p:cNvPr id="24579" name="Rectangle 3"/>
          <p:cNvSpPr txBox="1">
            <a:spLocks noChangeArrowheads="1"/>
          </p:cNvSpPr>
          <p:nvPr/>
        </p:nvSpPr>
        <p:spPr bwMode="auto">
          <a:xfrm>
            <a:off x="457200" y="1143000"/>
            <a:ext cx="8202613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009DDC"/>
              </a:buClr>
              <a:buFont typeface="Wingdings" pitchFamily="2" charset="2"/>
              <a:buChar char="§"/>
            </a:pPr>
            <a:endParaRPr lang="en-US" altLang="en-US" sz="1600" b="1" dirty="0"/>
          </a:p>
        </p:txBody>
      </p:sp>
      <p:pic>
        <p:nvPicPr>
          <p:cNvPr id="24580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803" y="2413091"/>
            <a:ext cx="7924395" cy="246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60984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Text Flow Feature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27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059907"/>
              </p:ext>
            </p:extLst>
          </p:nvPr>
        </p:nvGraphicFramePr>
        <p:xfrm>
          <a:off x="914400" y="2087863"/>
          <a:ext cx="7239000" cy="2941337"/>
        </p:xfrm>
        <a:graphic>
          <a:graphicData uri="http://schemas.openxmlformats.org/drawingml/2006/table">
            <a:tbl>
              <a:tblPr/>
              <a:tblGrid>
                <a:gridCol w="2038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00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329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Method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Manual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Adds text one frame at a time.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Text icon must be reloaded.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Semi-autoflow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Mouse pointer becomes loaded text icon.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824111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Autoflow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Adds pages and frames until all text is flowed into document.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452852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Fixed-page autoflow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Flows all text into document, adding frames as needed, without adding pages.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Remaining text is overset.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Smart Text Reflow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Add or remove pages when you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’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re typing or editing text.</a:t>
                      </a:r>
                    </a:p>
                  </a:txBody>
                  <a:tcPr marT="45725" marB="45725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4165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B55C25-3266-4862-86E6-05E3F65A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6D1731-49AF-411C-BEA6-000681FA2D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Adding Text to a Document</a:t>
            </a:r>
          </a:p>
        </p:txBody>
      </p:sp>
    </p:spTree>
    <p:extLst>
      <p:ext uri="{BB962C8B-B14F-4D97-AF65-F5344CB8AC3E}">
        <p14:creationId xmlns:p14="http://schemas.microsoft.com/office/powerpoint/2010/main" val="7169416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Shapes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29</a:t>
            </a:fld>
            <a:endParaRPr lang="en-US" dirty="0"/>
          </a:p>
        </p:txBody>
      </p:sp>
      <p:pic>
        <p:nvPicPr>
          <p:cNvPr id="26627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285830" y="2923971"/>
            <a:ext cx="2572340" cy="12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6537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Copyright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An idea is not protected by a copyright</a:t>
            </a:r>
          </a:p>
          <a:p>
            <a:r>
              <a:rPr lang="en-US" altLang="en-US" dirty="0"/>
              <a:t>Novel</a:t>
            </a:r>
          </a:p>
          <a:p>
            <a:r>
              <a:rPr lang="en-US" altLang="en-US" dirty="0"/>
              <a:t>Song</a:t>
            </a:r>
          </a:p>
          <a:p>
            <a:r>
              <a:rPr lang="en-US" altLang="en-US" dirty="0"/>
              <a:t>Design</a:t>
            </a:r>
          </a:p>
          <a:p>
            <a:r>
              <a:rPr lang="en-US" altLang="en-US" dirty="0"/>
              <a:t>Movie</a:t>
            </a:r>
          </a:p>
          <a:p>
            <a:r>
              <a:rPr lang="en-US" altLang="en-US" dirty="0"/>
              <a:t>Website</a:t>
            </a:r>
          </a:p>
          <a:p>
            <a:r>
              <a:rPr lang="en-US" altLang="en-US" dirty="0"/>
              <a:t>Trademarks protect a design, image, slogan, symbol, or word</a:t>
            </a:r>
          </a:p>
          <a:p>
            <a:r>
              <a:rPr lang="en-US" altLang="en-US" dirty="0"/>
              <a:t>Copyright owner obtains copyright at moment of realization or completion of result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034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Polygon Settings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30</a:t>
            </a:fld>
            <a:endParaRPr lang="en-US" dirty="0"/>
          </a:p>
        </p:txBody>
      </p:sp>
      <p:sp>
        <p:nvSpPr>
          <p:cNvPr id="27651" name="Rectangle 3"/>
          <p:cNvSpPr txBox="1">
            <a:spLocks noChangeArrowheads="1"/>
          </p:cNvSpPr>
          <p:nvPr/>
        </p:nvSpPr>
        <p:spPr bwMode="auto">
          <a:xfrm>
            <a:off x="457200" y="1143000"/>
            <a:ext cx="8202613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spcBef>
                <a:spcPct val="20000"/>
              </a:spcBef>
              <a:buClr>
                <a:srgbClr val="FF9900"/>
              </a:buClr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FF9900"/>
              </a:buClr>
              <a:buChar char="–"/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FF9900"/>
              </a:buClr>
              <a:buChar char="•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FF9900"/>
              </a:buClr>
              <a:buChar char="–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»"/>
              <a:defRPr sz="1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buClr>
                <a:srgbClr val="009DDC"/>
              </a:buClr>
              <a:buFont typeface="Wingdings" pitchFamily="2" charset="2"/>
              <a:buChar char="§"/>
            </a:pPr>
            <a:endParaRPr lang="en-US" altLang="en-US" sz="1600" b="1" dirty="0"/>
          </a:p>
        </p:txBody>
      </p:sp>
      <p:pic>
        <p:nvPicPr>
          <p:cNvPr id="2765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64919" y="2597636"/>
            <a:ext cx="5014162" cy="2279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0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Graphic Frames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949A26-396F-4273-8596-910103BF8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159" y="2667000"/>
            <a:ext cx="5913683" cy="190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1593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Image Import Options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689" y="1371600"/>
            <a:ext cx="5884622" cy="460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375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Text Wrap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33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145270" y="1333483"/>
            <a:ext cx="6477635" cy="4764881"/>
            <a:chOff x="1137920" y="1324610"/>
            <a:chExt cx="6477635" cy="4764881"/>
          </a:xfrm>
        </p:grpSpPr>
        <p:pic>
          <p:nvPicPr>
            <p:cNvPr id="30724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3182681" y="1713047"/>
              <a:ext cx="3366013" cy="413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5" name="Line 1"/>
            <p:cNvSpPr>
              <a:spLocks noChangeShapeType="1"/>
            </p:cNvSpPr>
            <p:nvPr/>
          </p:nvSpPr>
          <p:spPr bwMode="auto">
            <a:xfrm flipH="1">
              <a:off x="5052060" y="1956629"/>
              <a:ext cx="1141412" cy="1587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726" name="Line 2"/>
            <p:cNvSpPr>
              <a:spLocks noChangeShapeType="1"/>
            </p:cNvSpPr>
            <p:nvPr/>
          </p:nvSpPr>
          <p:spPr bwMode="auto">
            <a:xfrm>
              <a:off x="4617720" y="1462917"/>
              <a:ext cx="1335088" cy="1587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727" name="Line 3"/>
            <p:cNvSpPr>
              <a:spLocks noChangeShapeType="1"/>
            </p:cNvSpPr>
            <p:nvPr/>
          </p:nvSpPr>
          <p:spPr bwMode="auto">
            <a:xfrm>
              <a:off x="2995595" y="1879600"/>
              <a:ext cx="863600" cy="1588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728" name="Line 6"/>
            <p:cNvSpPr>
              <a:spLocks noChangeShapeType="1"/>
            </p:cNvSpPr>
            <p:nvPr/>
          </p:nvSpPr>
          <p:spPr bwMode="auto">
            <a:xfrm>
              <a:off x="2676842" y="2366963"/>
              <a:ext cx="706438" cy="111125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1137920" y="2232025"/>
              <a:ext cx="1653222" cy="2619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No Text Wrap Button</a:t>
              </a:r>
            </a:p>
          </p:txBody>
        </p:sp>
        <p:sp>
          <p:nvSpPr>
            <p:cNvPr id="30730" name="AutoShape 8"/>
            <p:cNvSpPr>
              <a:spLocks/>
            </p:cNvSpPr>
            <p:nvPr/>
          </p:nvSpPr>
          <p:spPr bwMode="auto">
            <a:xfrm flipH="1">
              <a:off x="2993073" y="2865120"/>
              <a:ext cx="153987" cy="566737"/>
            </a:xfrm>
            <a:prstGeom prst="rightBrace">
              <a:avLst>
                <a:gd name="adj1" fmla="val 21060"/>
                <a:gd name="adj2" fmla="val 50000"/>
              </a:avLst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30731" name="AutoShape 9"/>
            <p:cNvSpPr>
              <a:spLocks/>
            </p:cNvSpPr>
            <p:nvPr/>
          </p:nvSpPr>
          <p:spPr bwMode="auto">
            <a:xfrm flipH="1">
              <a:off x="3025775" y="3733800"/>
              <a:ext cx="174625" cy="441325"/>
            </a:xfrm>
            <a:prstGeom prst="rightBrace">
              <a:avLst>
                <a:gd name="adj1" fmla="val 21061"/>
                <a:gd name="adj2" fmla="val 50000"/>
              </a:avLst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30732" name="AutoShape 10"/>
            <p:cNvSpPr>
              <a:spLocks/>
            </p:cNvSpPr>
            <p:nvPr/>
          </p:nvSpPr>
          <p:spPr bwMode="auto">
            <a:xfrm flipH="1">
              <a:off x="3017202" y="4425950"/>
              <a:ext cx="174625" cy="441325"/>
            </a:xfrm>
            <a:prstGeom prst="rightBrace">
              <a:avLst>
                <a:gd name="adj1" fmla="val 21061"/>
                <a:gd name="adj2" fmla="val 50000"/>
              </a:avLst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1747520" y="3017520"/>
              <a:ext cx="1180465" cy="2619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Offset Section</a:t>
              </a:r>
            </a:p>
          </p:txBody>
        </p:sp>
        <p:sp>
          <p:nvSpPr>
            <p:cNvPr id="16" name="AutoShape 14"/>
            <p:cNvSpPr>
              <a:spLocks noChangeArrowheads="1"/>
            </p:cNvSpPr>
            <p:nvPr/>
          </p:nvSpPr>
          <p:spPr bwMode="auto">
            <a:xfrm>
              <a:off x="1244151" y="3823493"/>
              <a:ext cx="1741267" cy="2619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Wrap Options Section</a:t>
              </a:r>
            </a:p>
          </p:txBody>
        </p:sp>
        <p:sp>
          <p:nvSpPr>
            <p:cNvPr id="18" name="AutoShape 16"/>
            <p:cNvSpPr>
              <a:spLocks noChangeArrowheads="1"/>
            </p:cNvSpPr>
            <p:nvPr/>
          </p:nvSpPr>
          <p:spPr bwMode="auto">
            <a:xfrm>
              <a:off x="1244152" y="4501912"/>
              <a:ext cx="1740536" cy="2619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Contour Options Section</a:t>
              </a:r>
            </a:p>
          </p:txBody>
        </p:sp>
        <p:sp>
          <p:nvSpPr>
            <p:cNvPr id="30738" name="Line 17"/>
            <p:cNvSpPr>
              <a:spLocks noChangeShapeType="1"/>
            </p:cNvSpPr>
            <p:nvPr/>
          </p:nvSpPr>
          <p:spPr bwMode="auto">
            <a:xfrm flipV="1">
              <a:off x="3138488" y="5621338"/>
              <a:ext cx="223838" cy="433387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AutoShape 18"/>
            <p:cNvSpPr>
              <a:spLocks noChangeArrowheads="1"/>
            </p:cNvSpPr>
            <p:nvPr/>
          </p:nvSpPr>
          <p:spPr bwMode="auto">
            <a:xfrm>
              <a:off x="1290321" y="5833904"/>
              <a:ext cx="2092960" cy="25558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Include Inside Edges Check Box</a:t>
              </a:r>
            </a:p>
          </p:txBody>
        </p:sp>
        <p:sp>
          <p:nvSpPr>
            <p:cNvPr id="30740" name="Line 19"/>
            <p:cNvSpPr>
              <a:spLocks noChangeShapeType="1"/>
            </p:cNvSpPr>
            <p:nvPr/>
          </p:nvSpPr>
          <p:spPr bwMode="auto">
            <a:xfrm flipV="1">
              <a:off x="6019800" y="2505075"/>
              <a:ext cx="398463" cy="47625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>
              <a:off x="6334125" y="2379663"/>
              <a:ext cx="1281430" cy="2619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Invert Check Box</a:t>
              </a:r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>
              <a:off x="1137920" y="1757680"/>
              <a:ext cx="2412682" cy="2619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Wrap Around Bounding Box Button</a:t>
              </a:r>
            </a:p>
          </p:txBody>
        </p:sp>
        <p:sp>
          <p:nvSpPr>
            <p:cNvPr id="30743" name="Line 22"/>
            <p:cNvSpPr>
              <a:spLocks noChangeShapeType="1"/>
            </p:cNvSpPr>
            <p:nvPr/>
          </p:nvSpPr>
          <p:spPr bwMode="auto">
            <a:xfrm>
              <a:off x="3864400" y="1896428"/>
              <a:ext cx="0" cy="534352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744" name="Line 24"/>
            <p:cNvSpPr>
              <a:spLocks noChangeShapeType="1"/>
            </p:cNvSpPr>
            <p:nvPr/>
          </p:nvSpPr>
          <p:spPr bwMode="auto">
            <a:xfrm>
              <a:off x="4235451" y="1480185"/>
              <a:ext cx="23812" cy="92075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745" name="Line 25"/>
            <p:cNvSpPr>
              <a:spLocks noChangeShapeType="1"/>
            </p:cNvSpPr>
            <p:nvPr/>
          </p:nvSpPr>
          <p:spPr bwMode="auto">
            <a:xfrm flipH="1">
              <a:off x="3288983" y="1480185"/>
              <a:ext cx="947737" cy="1588"/>
            </a:xfrm>
            <a:prstGeom prst="line">
              <a:avLst/>
            </a:prstGeom>
            <a:noFill/>
            <a:ln w="1836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AutoShape 26"/>
            <p:cNvSpPr>
              <a:spLocks noChangeArrowheads="1"/>
            </p:cNvSpPr>
            <p:nvPr/>
          </p:nvSpPr>
          <p:spPr bwMode="auto">
            <a:xfrm>
              <a:off x="5427980" y="1850072"/>
              <a:ext cx="2187575" cy="2619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Jump to Next Column Button</a:t>
              </a:r>
            </a:p>
          </p:txBody>
        </p:sp>
        <p:sp>
          <p:nvSpPr>
            <p:cNvPr id="29" name="AutoShape 27"/>
            <p:cNvSpPr>
              <a:spLocks noChangeArrowheads="1"/>
            </p:cNvSpPr>
            <p:nvPr/>
          </p:nvSpPr>
          <p:spPr bwMode="auto">
            <a:xfrm>
              <a:off x="5097145" y="1354455"/>
              <a:ext cx="1725613" cy="2619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Jump Object Button</a:t>
              </a:r>
            </a:p>
          </p:txBody>
        </p:sp>
        <p:sp>
          <p:nvSpPr>
            <p:cNvPr id="30748" name="Line 28"/>
            <p:cNvSpPr>
              <a:spLocks noChangeShapeType="1"/>
            </p:cNvSpPr>
            <p:nvPr/>
          </p:nvSpPr>
          <p:spPr bwMode="auto">
            <a:xfrm>
              <a:off x="4617720" y="1467168"/>
              <a:ext cx="12700" cy="963612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749" name="Line 29"/>
            <p:cNvSpPr>
              <a:spLocks noChangeShapeType="1"/>
            </p:cNvSpPr>
            <p:nvPr/>
          </p:nvSpPr>
          <p:spPr bwMode="auto">
            <a:xfrm>
              <a:off x="5043805" y="1965960"/>
              <a:ext cx="1587" cy="45720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750" name="Line 30"/>
            <p:cNvSpPr>
              <a:spLocks noChangeShapeType="1"/>
            </p:cNvSpPr>
            <p:nvPr/>
          </p:nvSpPr>
          <p:spPr bwMode="auto">
            <a:xfrm>
              <a:off x="4927601" y="3279457"/>
              <a:ext cx="1244600" cy="675005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AutoShape 31"/>
            <p:cNvSpPr>
              <a:spLocks noChangeArrowheads="1"/>
            </p:cNvSpPr>
            <p:nvPr/>
          </p:nvSpPr>
          <p:spPr bwMode="auto">
            <a:xfrm>
              <a:off x="5952808" y="3770300"/>
              <a:ext cx="1662747" cy="43771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Make All Settings the Same Button</a:t>
              </a:r>
            </a:p>
          </p:txBody>
        </p:sp>
        <p:sp>
          <p:nvSpPr>
            <p:cNvPr id="25" name="AutoShape 23"/>
            <p:cNvSpPr>
              <a:spLocks noChangeArrowheads="1"/>
            </p:cNvSpPr>
            <p:nvPr/>
          </p:nvSpPr>
          <p:spPr bwMode="auto">
            <a:xfrm>
              <a:off x="1137920" y="1324610"/>
              <a:ext cx="2416493" cy="2619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Wrap Around Object Shape Button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30037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Info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34</a:t>
            </a:fld>
            <a:endParaRPr lang="en-US" dirty="0"/>
          </a:p>
        </p:txBody>
      </p:sp>
      <p:pic>
        <p:nvPicPr>
          <p:cNvPr id="31747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82239" y="2057400"/>
            <a:ext cx="577952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2978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Links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35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6ED5B6-DA9B-46F4-BE41-8BEEAD228A49}"/>
              </a:ext>
            </a:extLst>
          </p:cNvPr>
          <p:cNvGrpSpPr/>
          <p:nvPr/>
        </p:nvGrpSpPr>
        <p:grpSpPr>
          <a:xfrm>
            <a:off x="1904516" y="1142801"/>
            <a:ext cx="5464659" cy="5042261"/>
            <a:chOff x="1904516" y="1142801"/>
            <a:chExt cx="5464659" cy="5042261"/>
          </a:xfrm>
        </p:grpSpPr>
        <p:pic>
          <p:nvPicPr>
            <p:cNvPr id="3277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3525838" y="1432862"/>
              <a:ext cx="2079625" cy="4752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3" name="Line 2"/>
            <p:cNvSpPr>
              <a:spLocks noChangeShapeType="1"/>
            </p:cNvSpPr>
            <p:nvPr/>
          </p:nvSpPr>
          <p:spPr bwMode="auto">
            <a:xfrm flipH="1">
              <a:off x="5465181" y="1867804"/>
              <a:ext cx="712787" cy="30480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774" name="Line 4"/>
            <p:cNvSpPr>
              <a:spLocks noChangeShapeType="1"/>
            </p:cNvSpPr>
            <p:nvPr/>
          </p:nvSpPr>
          <p:spPr bwMode="auto">
            <a:xfrm>
              <a:off x="3124200" y="2172604"/>
              <a:ext cx="396240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904516" y="2032110"/>
              <a:ext cx="1354138" cy="28098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Name</a:t>
              </a: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6015038" y="1742392"/>
              <a:ext cx="1354137" cy="28098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Page</a:t>
              </a:r>
            </a:p>
          </p:txBody>
        </p:sp>
        <p:sp>
          <p:nvSpPr>
            <p:cNvPr id="32778" name="AutoShape 8"/>
            <p:cNvSpPr>
              <a:spLocks/>
            </p:cNvSpPr>
            <p:nvPr/>
          </p:nvSpPr>
          <p:spPr bwMode="auto">
            <a:xfrm flipH="1">
              <a:off x="3304593" y="3124200"/>
              <a:ext cx="169862" cy="2709862"/>
            </a:xfrm>
            <a:prstGeom prst="rightBrace">
              <a:avLst>
                <a:gd name="adj1" fmla="val 65881"/>
                <a:gd name="adj2" fmla="val 50000"/>
              </a:avLst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1904517" y="4338637"/>
              <a:ext cx="1354137" cy="28098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Link Info</a:t>
              </a:r>
            </a:p>
          </p:txBody>
        </p:sp>
        <p:sp>
          <p:nvSpPr>
            <p:cNvPr id="12" name="Line 2">
              <a:extLst>
                <a:ext uri="{FF2B5EF4-FFF2-40B4-BE49-F238E27FC236}">
                  <a16:creationId xmlns:a16="http://schemas.microsoft.com/office/drawing/2014/main" id="{1723366A-4FB1-4BB5-8261-37B4D967E4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35322" y="1284472"/>
              <a:ext cx="642646" cy="280987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AutoShape 6">
              <a:extLst>
                <a:ext uri="{FF2B5EF4-FFF2-40B4-BE49-F238E27FC236}">
                  <a16:creationId xmlns:a16="http://schemas.microsoft.com/office/drawing/2014/main" id="{AF6B3927-6C7F-45C4-B3BB-F0FFEC6B4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5038" y="1142801"/>
              <a:ext cx="1354137" cy="28098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EBEBEB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Panel options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7138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Display Performance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36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562933"/>
              </p:ext>
            </p:extLst>
          </p:nvPr>
        </p:nvGraphicFramePr>
        <p:xfrm>
          <a:off x="952500" y="2441409"/>
          <a:ext cx="7239000" cy="2359191"/>
        </p:xfrm>
        <a:graphic>
          <a:graphicData uri="http://schemas.openxmlformats.org/drawingml/2006/table">
            <a:tbl>
              <a:tblPr/>
              <a:tblGrid>
                <a:gridCol w="2038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00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329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Setting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Allows You To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Fast Display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Display an image at low resolution.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For moving quickly through numerous pages of a document containing a lot of images.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Typical Display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Display an image at balanced image resolution.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For identifying and positioning purposes.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High Quality Display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Display a raster image or vector graphic at high resolution.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Makes navigating through the document more difficult.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3650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B55C25-3266-4862-86E6-05E3F65A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6D1731-49AF-411C-BEA6-000681FA2D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Adding Graphics to a Document</a:t>
            </a:r>
          </a:p>
        </p:txBody>
      </p:sp>
    </p:spTree>
    <p:extLst>
      <p:ext uri="{BB962C8B-B14F-4D97-AF65-F5344CB8AC3E}">
        <p14:creationId xmlns:p14="http://schemas.microsoft.com/office/powerpoint/2010/main" val="40856266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Can you think of an InDesign preset that would be helpful to your workflow?</a:t>
            </a:r>
          </a:p>
          <a:p>
            <a:r>
              <a:rPr lang="en-US" altLang="en-US" dirty="0"/>
              <a:t>Are there some ways in which the Text Wrap feature would come in handy</a:t>
            </a:r>
            <a:r>
              <a:rPr lang="en-US" dirty="0"/>
              <a:t>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Available Permissions for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The purpose of the use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The nature of copyright-protected work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How much is to be copied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The effect on the market or value of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538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Project Management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Why is there a need for the project?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What is the work that will be performed?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Who will be involved and what will their responsibilities be?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When will the project be delivered?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098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Project Lifecycle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37466397"/>
              </p:ext>
            </p:extLst>
          </p:nvPr>
        </p:nvGraphicFramePr>
        <p:xfrm>
          <a:off x="1981200" y="1795456"/>
          <a:ext cx="50292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61313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Communication is crucial, especially verbal and written communication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A paper trail allows an actual message to be kept for reference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Good communication keeps the team on track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Thumbnails/sketches &gt; Comps &gt; Rough draft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Record decisions and send emails with chosen designs to all team members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dirty="0"/>
              <a:t>Create a design document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Sample layouts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Font specifications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Styles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Colors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dirty="0"/>
              <a:t>Resolutions</a:t>
            </a:r>
            <a:endParaRPr lang="en-US" altLang="en-US" sz="1400" dirty="0"/>
          </a:p>
          <a:p>
            <a:endParaRPr lang="en-US" dirty="0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Feedback on Design Plans</a:t>
            </a:r>
          </a:p>
        </p:txBody>
      </p:sp>
    </p:spTree>
    <p:extLst>
      <p:ext uri="{BB962C8B-B14F-4D97-AF65-F5344CB8AC3E}">
        <p14:creationId xmlns:p14="http://schemas.microsoft.com/office/powerpoint/2010/main" val="445709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5143430"/>
          </a:xfrm>
        </p:spPr>
        <p:txBody>
          <a:bodyPr>
            <a:normAutofit/>
          </a:bodyPr>
          <a:lstStyle/>
          <a:p>
            <a:r>
              <a:rPr lang="en-US" altLang="en-US" dirty="0"/>
              <a:t>Analyze target audience:</a:t>
            </a:r>
          </a:p>
          <a:p>
            <a:pPr lvl="1"/>
            <a:r>
              <a:rPr lang="en-US" altLang="en-US" dirty="0"/>
              <a:t>Project purpose and objectives</a:t>
            </a:r>
          </a:p>
          <a:p>
            <a:pPr lvl="1"/>
            <a:r>
              <a:rPr lang="en-US" altLang="en-US" dirty="0"/>
              <a:t>Final outcome</a:t>
            </a:r>
          </a:p>
          <a:p>
            <a:pPr lvl="1"/>
            <a:r>
              <a:rPr lang="en-US" altLang="en-US" dirty="0"/>
              <a:t>Audience</a:t>
            </a:r>
          </a:p>
          <a:p>
            <a:pPr lvl="1"/>
            <a:r>
              <a:rPr lang="en-US" altLang="en-US" dirty="0"/>
              <a:t>Audience needs</a:t>
            </a:r>
          </a:p>
          <a:p>
            <a:r>
              <a:rPr lang="en-US" altLang="en-US" dirty="0"/>
              <a:t>Manage each stage of the project life cycle:</a:t>
            </a:r>
          </a:p>
          <a:p>
            <a:pPr lvl="1"/>
            <a:r>
              <a:rPr lang="en-US" altLang="en-US" dirty="0"/>
              <a:t>Initiate</a:t>
            </a:r>
          </a:p>
          <a:p>
            <a:pPr lvl="1"/>
            <a:r>
              <a:rPr lang="en-US" altLang="en-US" dirty="0"/>
              <a:t>Plan</a:t>
            </a:r>
          </a:p>
          <a:p>
            <a:pPr lvl="1"/>
            <a:r>
              <a:rPr lang="en-US" altLang="en-US" dirty="0"/>
              <a:t>Execute</a:t>
            </a:r>
          </a:p>
          <a:p>
            <a:pPr lvl="1"/>
            <a:r>
              <a:rPr lang="en-US" altLang="en-US" dirty="0"/>
              <a:t>Control</a:t>
            </a:r>
          </a:p>
          <a:p>
            <a:pPr lvl="1"/>
            <a:r>
              <a:rPr lang="en-US" altLang="en-US" dirty="0"/>
              <a:t>Close</a:t>
            </a:r>
          </a:p>
          <a:p>
            <a:r>
              <a:rPr lang="en-US" altLang="en-US" dirty="0"/>
              <a:t>Use common project management practices:</a:t>
            </a:r>
          </a:p>
          <a:p>
            <a:pPr lvl="1"/>
            <a:r>
              <a:rPr lang="en-US" altLang="en-US" dirty="0"/>
              <a:t>Avoid common issues</a:t>
            </a:r>
          </a:p>
          <a:p>
            <a:pPr lvl="1"/>
            <a:r>
              <a:rPr lang="en-US" altLang="en-US" dirty="0"/>
              <a:t>Ensure the delivery plan is acceptable</a:t>
            </a:r>
          </a:p>
          <a:p>
            <a:pPr lvl="1"/>
            <a:r>
              <a:rPr lang="en-US" altLang="en-US" dirty="0"/>
              <a:t>Set standards</a:t>
            </a:r>
          </a:p>
          <a:p>
            <a:pPr lvl="1"/>
            <a:r>
              <a:rPr lang="en-US" altLang="en-US" dirty="0"/>
              <a:t>Ensure proper communication</a:t>
            </a:r>
          </a:p>
          <a:p>
            <a:pPr lvl="1"/>
            <a:r>
              <a:rPr lang="en-US" altLang="en-US" dirty="0"/>
              <a:t>Delegate tasks</a:t>
            </a:r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Guidelines for Establishing Project Requirements </a:t>
            </a:r>
          </a:p>
        </p:txBody>
      </p:sp>
    </p:spTree>
    <p:extLst>
      <p:ext uri="{BB962C8B-B14F-4D97-AF65-F5344CB8AC3E}">
        <p14:creationId xmlns:p14="http://schemas.microsoft.com/office/powerpoint/2010/main" val="2031651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B55C25-3266-4862-86E6-05E3F65A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6D1731-49AF-411C-BEA6-000681FA2D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Establishing Project Requirements</a:t>
            </a:r>
          </a:p>
        </p:txBody>
      </p:sp>
    </p:spTree>
    <p:extLst>
      <p:ext uri="{BB962C8B-B14F-4D97-AF65-F5344CB8AC3E}">
        <p14:creationId xmlns:p14="http://schemas.microsoft.com/office/powerpoint/2010/main" val="408212672"/>
      </p:ext>
    </p:extLst>
  </p:cSld>
  <p:clrMapOvr>
    <a:masterClrMapping/>
  </p:clrMapOvr>
</p:sld>
</file>

<file path=ppt/theme/theme1.xml><?xml version="1.0" encoding="utf-8"?>
<a:theme xmlns:a="http://schemas.openxmlformats.org/drawingml/2006/main" name="1_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6BD36C8-305F-4882-A7F2-4FEC1771BF9B}" vid="{8C8C92D2-93BC-4A65-94B1-661E8020A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669</TotalTime>
  <Words>1211</Words>
  <Application>Microsoft Office PowerPoint</Application>
  <PresentationFormat>On-screen Show (4:3)</PresentationFormat>
  <Paragraphs>275</Paragraphs>
  <Slides>38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Myriad Pro</vt:lpstr>
      <vt:lpstr>Wingdings</vt:lpstr>
      <vt:lpstr>1_LO Choice</vt:lpstr>
      <vt:lpstr>Designing a Document</vt:lpstr>
      <vt:lpstr>Identify the Audience</vt:lpstr>
      <vt:lpstr>Copyright Rules</vt:lpstr>
      <vt:lpstr>Available Permissions for Use</vt:lpstr>
      <vt:lpstr>Project Management</vt:lpstr>
      <vt:lpstr>The Project Lifecycle</vt:lpstr>
      <vt:lpstr>Feedback on Design Plans</vt:lpstr>
      <vt:lpstr>Guidelines for Establishing Project Requirements </vt:lpstr>
      <vt:lpstr>PowerPoint Presentation</vt:lpstr>
      <vt:lpstr>Design Principles and Elements</vt:lpstr>
      <vt:lpstr>Visual Hierarchy</vt:lpstr>
      <vt:lpstr>Symbols and Representative Graphics</vt:lpstr>
      <vt:lpstr>Guidelines for Applying Design Principles, Elements, and Composition to a Design (Slide 1 of 2)</vt:lpstr>
      <vt:lpstr>Guidelines for Applying Design Principles, Elements, and Composition to a Design (Slide 2 of 2)</vt:lpstr>
      <vt:lpstr>PowerPoint Presentation</vt:lpstr>
      <vt:lpstr>The New Document Dialog Box</vt:lpstr>
      <vt:lpstr>Document Presets</vt:lpstr>
      <vt:lpstr>PowerPoint Presentation</vt:lpstr>
      <vt:lpstr>Text Frames</vt:lpstr>
      <vt:lpstr>The Control Panel</vt:lpstr>
      <vt:lpstr>The Text Frame Options Dialog Box</vt:lpstr>
      <vt:lpstr>The Place Dialog Box</vt:lpstr>
      <vt:lpstr>Drag and Drop</vt:lpstr>
      <vt:lpstr>Text Import Options</vt:lpstr>
      <vt:lpstr>The Multiple-File Place Feature</vt:lpstr>
      <vt:lpstr>Rulers</vt:lpstr>
      <vt:lpstr>The Text Flow Feature</vt:lpstr>
      <vt:lpstr>PowerPoint Presentation</vt:lpstr>
      <vt:lpstr>Shapes</vt:lpstr>
      <vt:lpstr>Polygon Settings </vt:lpstr>
      <vt:lpstr>Graphic Frames</vt:lpstr>
      <vt:lpstr>Image Import Options</vt:lpstr>
      <vt:lpstr>Text Wrap</vt:lpstr>
      <vt:lpstr>The Info Panel</vt:lpstr>
      <vt:lpstr>The Links Panel</vt:lpstr>
      <vt:lpstr>Display Performance</vt:lpstr>
      <vt:lpstr>PowerPoint Presentation</vt:lpstr>
      <vt:lpstr>Reflective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Peter Bauer</cp:lastModifiedBy>
  <cp:revision>48</cp:revision>
  <dcterms:created xsi:type="dcterms:W3CDTF">2016-08-03T18:48:40Z</dcterms:created>
  <dcterms:modified xsi:type="dcterms:W3CDTF">2019-02-18T15:36:25Z</dcterms:modified>
</cp:coreProperties>
</file>